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73" r:id="rId3"/>
    <p:sldId id="304" r:id="rId4"/>
    <p:sldId id="280" r:id="rId5"/>
    <p:sldId id="295" r:id="rId6"/>
    <p:sldId id="285" r:id="rId7"/>
    <p:sldId id="294" r:id="rId8"/>
    <p:sldId id="265" r:id="rId9"/>
    <p:sldId id="290" r:id="rId10"/>
    <p:sldId id="288" r:id="rId11"/>
    <p:sldId id="296" r:id="rId12"/>
    <p:sldId id="299" r:id="rId13"/>
    <p:sldId id="300" r:id="rId14"/>
    <p:sldId id="302" r:id="rId15"/>
    <p:sldId id="303" r:id="rId16"/>
    <p:sldId id="307" r:id="rId17"/>
    <p:sldId id="308" r:id="rId18"/>
    <p:sldId id="310" r:id="rId19"/>
    <p:sldId id="312" r:id="rId20"/>
    <p:sldId id="259" r:id="rId21"/>
    <p:sldId id="313" r:id="rId22"/>
    <p:sldId id="317" r:id="rId23"/>
    <p:sldId id="319" r:id="rId24"/>
    <p:sldId id="309" r:id="rId25"/>
    <p:sldId id="318" r:id="rId26"/>
    <p:sldId id="314" r:id="rId27"/>
    <p:sldId id="320" r:id="rId28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Lucida Sans Unicode" panose="020B0602030504020204" pitchFamily="34" charset="0"/>
        <a:ea typeface="+mn-ea"/>
        <a:cs typeface="Arial" panose="020B0604020202020204" pitchFamily="34" charset="0"/>
      </a:defRPr>
    </a:lvl1pPr>
    <a:lvl2pPr marL="457200" algn="ctr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Lucida Sans Unicode" panose="020B0602030504020204" pitchFamily="34" charset="0"/>
        <a:ea typeface="+mn-ea"/>
        <a:cs typeface="Arial" panose="020B0604020202020204" pitchFamily="34" charset="0"/>
      </a:defRPr>
    </a:lvl2pPr>
    <a:lvl3pPr marL="914400" algn="ctr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Lucida Sans Unicode" panose="020B0602030504020204" pitchFamily="34" charset="0"/>
        <a:ea typeface="+mn-ea"/>
        <a:cs typeface="Arial" panose="020B0604020202020204" pitchFamily="34" charset="0"/>
      </a:defRPr>
    </a:lvl3pPr>
    <a:lvl4pPr marL="1371600" algn="ctr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Lucida Sans Unicode" panose="020B0602030504020204" pitchFamily="34" charset="0"/>
        <a:ea typeface="+mn-ea"/>
        <a:cs typeface="Arial" panose="020B0604020202020204" pitchFamily="34" charset="0"/>
      </a:defRPr>
    </a:lvl4pPr>
    <a:lvl5pPr marL="1828800" algn="ctr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Lucida Sans Unicode" panose="020B0602030504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i="1" kern="1200">
        <a:solidFill>
          <a:schemeClr val="tx1"/>
        </a:solidFill>
        <a:latin typeface="Lucida Sans Unicode" panose="020B0602030504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i="1" kern="1200">
        <a:solidFill>
          <a:schemeClr val="tx1"/>
        </a:solidFill>
        <a:latin typeface="Lucida Sans Unicode" panose="020B0602030504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i="1" kern="1200">
        <a:solidFill>
          <a:schemeClr val="tx1"/>
        </a:solidFill>
        <a:latin typeface="Lucida Sans Unicode" panose="020B0602030504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i="1" kern="1200">
        <a:solidFill>
          <a:schemeClr val="tx1"/>
        </a:solidFill>
        <a:latin typeface="Lucida Sans Unicode" panose="020B0602030504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269" autoAdjust="0"/>
    <p:restoredTop sz="94660"/>
  </p:normalViewPr>
  <p:slideViewPr>
    <p:cSldViewPr snapToGrid="0">
      <p:cViewPr varScale="1">
        <p:scale>
          <a:sx n="69" d="100"/>
          <a:sy n="69" d="100"/>
        </p:scale>
        <p:origin x="-118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026128C-2A55-4A9B-B677-29A6C9C8EAE0}" type="doc">
      <dgm:prSet loTypeId="urn:microsoft.com/office/officeart/2005/8/layout/radial5" loCatId="cycle" qsTypeId="urn:microsoft.com/office/officeart/2005/8/quickstyle/3d2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0DB68814-4CA8-45BC-A2F5-5C8CA5B07B71}">
      <dgm:prSet phldrT="[Текст]" custT="1"/>
      <dgm:spPr>
        <a:solidFill>
          <a:srgbClr val="00B050"/>
        </a:solidFill>
      </dgm:spPr>
      <dgm:t>
        <a:bodyPr/>
        <a:lstStyle/>
        <a:p>
          <a:r>
            <a:rPr lang="ru-RU" sz="1600" b="1" dirty="0" smtClean="0">
              <a:solidFill>
                <a:srgbClr val="FF0000"/>
              </a:solidFill>
            </a:rPr>
            <a:t>МБДОУ «Колосок»</a:t>
          </a:r>
          <a:endParaRPr lang="ru-RU" sz="1600" b="1" dirty="0">
            <a:solidFill>
              <a:srgbClr val="FF0000"/>
            </a:solidFill>
          </a:endParaRPr>
        </a:p>
      </dgm:t>
    </dgm:pt>
    <dgm:pt modelId="{B707A7E1-576B-40EB-B3B8-89C4995F573A}" type="parTrans" cxnId="{A1E3B9FC-7797-45B9-BB88-39E1C98C735E}">
      <dgm:prSet/>
      <dgm:spPr/>
      <dgm:t>
        <a:bodyPr/>
        <a:lstStyle/>
        <a:p>
          <a:endParaRPr lang="ru-RU"/>
        </a:p>
      </dgm:t>
    </dgm:pt>
    <dgm:pt modelId="{30248BFD-5810-4CC6-9E15-E73E72035498}" type="sibTrans" cxnId="{A1E3B9FC-7797-45B9-BB88-39E1C98C735E}">
      <dgm:prSet/>
      <dgm:spPr/>
      <dgm:t>
        <a:bodyPr/>
        <a:lstStyle/>
        <a:p>
          <a:endParaRPr lang="ru-RU"/>
        </a:p>
      </dgm:t>
    </dgm:pt>
    <dgm:pt modelId="{40148495-35C3-47BF-BA5B-EA43401B5641}">
      <dgm:prSet phldrT="[Текст]" custT="1"/>
      <dgm:spPr/>
      <dgm:t>
        <a:bodyPr/>
        <a:lstStyle/>
        <a:p>
          <a:r>
            <a:rPr lang="ru-RU" sz="1400" b="1" dirty="0" smtClean="0">
              <a:solidFill>
                <a:srgbClr val="FF0000"/>
              </a:solidFill>
            </a:rPr>
            <a:t>Андреевская</a:t>
          </a:r>
          <a:r>
            <a:rPr lang="ru-RU" sz="1400" b="1" baseline="0" dirty="0" smtClean="0">
              <a:solidFill>
                <a:srgbClr val="FF0000"/>
              </a:solidFill>
            </a:rPr>
            <a:t> СОШ</a:t>
          </a:r>
          <a:endParaRPr lang="ru-RU" sz="1400" b="1" dirty="0">
            <a:solidFill>
              <a:srgbClr val="FF0000"/>
            </a:solidFill>
          </a:endParaRPr>
        </a:p>
      </dgm:t>
    </dgm:pt>
    <dgm:pt modelId="{DEA649E2-9782-46BD-891C-69CEB674C3EB}" type="parTrans" cxnId="{E4AB6EBF-A258-4ABA-8753-F4958692668B}">
      <dgm:prSet/>
      <dgm:spPr/>
      <dgm:t>
        <a:bodyPr/>
        <a:lstStyle/>
        <a:p>
          <a:endParaRPr lang="ru-RU"/>
        </a:p>
      </dgm:t>
    </dgm:pt>
    <dgm:pt modelId="{81684A77-B7A0-4CFE-BDE6-C8BAABE240B6}" type="sibTrans" cxnId="{E4AB6EBF-A258-4ABA-8753-F4958692668B}">
      <dgm:prSet/>
      <dgm:spPr/>
      <dgm:t>
        <a:bodyPr/>
        <a:lstStyle/>
        <a:p>
          <a:endParaRPr lang="ru-RU"/>
        </a:p>
      </dgm:t>
    </dgm:pt>
    <dgm:pt modelId="{EFC06E03-4FD5-49A2-A26E-9305A1A3BEE0}">
      <dgm:prSet custT="1"/>
      <dgm:spPr/>
      <dgm:t>
        <a:bodyPr/>
        <a:lstStyle/>
        <a:p>
          <a:r>
            <a:rPr lang="ru-RU" sz="2000" b="1" dirty="0" smtClean="0">
              <a:solidFill>
                <a:srgbClr val="FF0000"/>
              </a:solidFill>
            </a:rPr>
            <a:t>Библиотека</a:t>
          </a:r>
          <a:endParaRPr lang="ru-RU" sz="2000" b="1" dirty="0">
            <a:solidFill>
              <a:srgbClr val="FF0000"/>
            </a:solidFill>
          </a:endParaRPr>
        </a:p>
      </dgm:t>
    </dgm:pt>
    <dgm:pt modelId="{DA537499-1D67-4D4F-B0EA-5D4AE134DE54}" type="parTrans" cxnId="{78F080E6-B172-4485-A885-D96B28D0E3D9}">
      <dgm:prSet/>
      <dgm:spPr/>
      <dgm:t>
        <a:bodyPr/>
        <a:lstStyle/>
        <a:p>
          <a:endParaRPr lang="ru-RU"/>
        </a:p>
      </dgm:t>
    </dgm:pt>
    <dgm:pt modelId="{31875FC5-0ECD-446F-ABFA-E90FF107408B}" type="sibTrans" cxnId="{78F080E6-B172-4485-A885-D96B28D0E3D9}">
      <dgm:prSet/>
      <dgm:spPr/>
      <dgm:t>
        <a:bodyPr/>
        <a:lstStyle/>
        <a:p>
          <a:endParaRPr lang="ru-RU"/>
        </a:p>
      </dgm:t>
    </dgm:pt>
    <dgm:pt modelId="{46B370CE-61E5-4553-A8D2-10F77F920580}">
      <dgm:prSet custT="1"/>
      <dgm:spPr/>
      <dgm:t>
        <a:bodyPr/>
        <a:lstStyle/>
        <a:p>
          <a:r>
            <a:rPr lang="ru-RU" sz="1400" b="1" dirty="0" smtClean="0">
              <a:solidFill>
                <a:srgbClr val="FF0000"/>
              </a:solidFill>
            </a:rPr>
            <a:t>Краеведческие музеи</a:t>
          </a:r>
          <a:endParaRPr lang="ru-RU" sz="1400" b="1" dirty="0">
            <a:solidFill>
              <a:srgbClr val="FF0000"/>
            </a:solidFill>
          </a:endParaRPr>
        </a:p>
      </dgm:t>
    </dgm:pt>
    <dgm:pt modelId="{6831E915-CF28-4C72-969B-24682C22A23A}" type="sibTrans" cxnId="{451BBE55-34A6-40C2-B271-26296FEFC624}">
      <dgm:prSet/>
      <dgm:spPr/>
      <dgm:t>
        <a:bodyPr/>
        <a:lstStyle/>
        <a:p>
          <a:endParaRPr lang="ru-RU"/>
        </a:p>
      </dgm:t>
    </dgm:pt>
    <dgm:pt modelId="{3D4ED496-E65D-4E01-BDB1-397DAC94831A}" type="parTrans" cxnId="{451BBE55-34A6-40C2-B271-26296FEFC624}">
      <dgm:prSet/>
      <dgm:spPr/>
      <dgm:t>
        <a:bodyPr/>
        <a:lstStyle/>
        <a:p>
          <a:endParaRPr lang="ru-RU"/>
        </a:p>
      </dgm:t>
    </dgm:pt>
    <dgm:pt modelId="{D29D070A-AB35-4366-A317-E6F211D47F87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FF0000"/>
              </a:solidFill>
            </a:rPr>
            <a:t>Андреевский</a:t>
          </a:r>
          <a:r>
            <a:rPr lang="ru-RU" sz="2000" b="1" baseline="0" dirty="0" smtClean="0">
              <a:solidFill>
                <a:srgbClr val="FF0000"/>
              </a:solidFill>
            </a:rPr>
            <a:t> ДК</a:t>
          </a:r>
          <a:endParaRPr lang="ru-RU" sz="2000" b="1" dirty="0">
            <a:solidFill>
              <a:srgbClr val="FF0000"/>
            </a:solidFill>
          </a:endParaRPr>
        </a:p>
      </dgm:t>
    </dgm:pt>
    <dgm:pt modelId="{DA7490E2-6DC0-475E-B7AD-A2A76D233F86}" type="sibTrans" cxnId="{9BDF9B10-89DA-4FE8-AB00-90B2F935C7A0}">
      <dgm:prSet/>
      <dgm:spPr/>
      <dgm:t>
        <a:bodyPr/>
        <a:lstStyle/>
        <a:p>
          <a:endParaRPr lang="ru-RU"/>
        </a:p>
      </dgm:t>
    </dgm:pt>
    <dgm:pt modelId="{3722A664-F91B-4231-B345-E635F137538B}" type="parTrans" cxnId="{9BDF9B10-89DA-4FE8-AB00-90B2F935C7A0}">
      <dgm:prSet/>
      <dgm:spPr/>
      <dgm:t>
        <a:bodyPr/>
        <a:lstStyle/>
        <a:p>
          <a:endParaRPr lang="ru-RU"/>
        </a:p>
      </dgm:t>
    </dgm:pt>
    <dgm:pt modelId="{C9636F12-DACA-49A0-B73E-9331DC1B2AC9}" type="pres">
      <dgm:prSet presAssocID="{F026128C-2A55-4A9B-B677-29A6C9C8EAE0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461A517-DAAE-4640-9A34-1D8220342799}" type="pres">
      <dgm:prSet presAssocID="{0DB68814-4CA8-45BC-A2F5-5C8CA5B07B71}" presName="centerShape" presStyleLbl="node0" presStyleIdx="0" presStyleCnt="1" custScaleX="113311" custLinFactNeighborX="1010" custLinFactNeighborY="1767"/>
      <dgm:spPr/>
      <dgm:t>
        <a:bodyPr/>
        <a:lstStyle/>
        <a:p>
          <a:endParaRPr lang="ru-RU"/>
        </a:p>
      </dgm:t>
    </dgm:pt>
    <dgm:pt modelId="{9C41213A-415E-4359-9364-7DB0BBBE903D}" type="pres">
      <dgm:prSet presAssocID="{3D4ED496-E65D-4E01-BDB1-397DAC94831A}" presName="parTrans" presStyleLbl="sibTrans2D1" presStyleIdx="0" presStyleCnt="4"/>
      <dgm:spPr/>
      <dgm:t>
        <a:bodyPr/>
        <a:lstStyle/>
        <a:p>
          <a:endParaRPr lang="ru-RU"/>
        </a:p>
      </dgm:t>
    </dgm:pt>
    <dgm:pt modelId="{78E7D3CE-1188-4C7E-A1CB-F5F8AB73A517}" type="pres">
      <dgm:prSet presAssocID="{3D4ED496-E65D-4E01-BDB1-397DAC94831A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70B82CB3-8178-4ADD-BD31-69DCD2DACC7B}" type="pres">
      <dgm:prSet presAssocID="{46B370CE-61E5-4553-A8D2-10F77F920580}" presName="node" presStyleLbl="node1" presStyleIdx="0" presStyleCnt="4" custScaleX="137210" custScaleY="123256" custRadScaleRad="94450" custRadScaleInc="13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E9EA48-B74E-49DE-BAC2-F5394F5E0C22}" type="pres">
      <dgm:prSet presAssocID="{3722A664-F91B-4231-B345-E635F137538B}" presName="parTrans" presStyleLbl="sibTrans2D1" presStyleIdx="1" presStyleCnt="4" custLinFactNeighborX="9899" custLinFactNeighborY="12469"/>
      <dgm:spPr/>
      <dgm:t>
        <a:bodyPr/>
        <a:lstStyle/>
        <a:p>
          <a:endParaRPr lang="ru-RU"/>
        </a:p>
      </dgm:t>
    </dgm:pt>
    <dgm:pt modelId="{5B9AB6BD-5BA6-42CC-A370-97F3766407E3}" type="pres">
      <dgm:prSet presAssocID="{3722A664-F91B-4231-B345-E635F137538B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89DD23B0-061E-41D5-A4E3-F79B11FF8ECC}" type="pres">
      <dgm:prSet presAssocID="{D29D070A-AB35-4366-A317-E6F211D47F87}" presName="node" presStyleLbl="node1" presStyleIdx="1" presStyleCnt="4" custScaleX="165056" custScaleY="139123" custRadScaleRad="131838" custRadScaleInc="-24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4E215F-1243-465D-B747-6AD98CC7A042}" type="pres">
      <dgm:prSet presAssocID="{DEA649E2-9782-46BD-891C-69CEB674C3EB}" presName="parTrans" presStyleLbl="sibTrans2D1" presStyleIdx="2" presStyleCnt="4"/>
      <dgm:spPr/>
      <dgm:t>
        <a:bodyPr/>
        <a:lstStyle/>
        <a:p>
          <a:endParaRPr lang="ru-RU"/>
        </a:p>
      </dgm:t>
    </dgm:pt>
    <dgm:pt modelId="{D1636216-0014-4CC7-987E-82976E334CDB}" type="pres">
      <dgm:prSet presAssocID="{DEA649E2-9782-46BD-891C-69CEB674C3EB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7B6241D6-310E-44DE-81D0-49A866DD1A84}" type="pres">
      <dgm:prSet presAssocID="{40148495-35C3-47BF-BA5B-EA43401B5641}" presName="node" presStyleLbl="node1" presStyleIdx="2" presStyleCnt="4" custScaleX="134938" custScaleY="116348" custRadScaleRad="100573" custRadScaleInc="-46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2CE7EE-FC09-43A5-8BB4-0C913B4C5901}" type="pres">
      <dgm:prSet presAssocID="{DA537499-1D67-4D4F-B0EA-5D4AE134DE54}" presName="parTrans" presStyleLbl="sibTrans2D1" presStyleIdx="3" presStyleCnt="4"/>
      <dgm:spPr/>
      <dgm:t>
        <a:bodyPr/>
        <a:lstStyle/>
        <a:p>
          <a:endParaRPr lang="ru-RU"/>
        </a:p>
      </dgm:t>
    </dgm:pt>
    <dgm:pt modelId="{D91CA814-BFEB-4AA7-BB84-ABF7C51FD98E}" type="pres">
      <dgm:prSet presAssocID="{DA537499-1D67-4D4F-B0EA-5D4AE134DE54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2489330D-DEA0-477C-8031-B7967AA458C1}" type="pres">
      <dgm:prSet presAssocID="{EFC06E03-4FD5-49A2-A26E-9305A1A3BEE0}" presName="node" presStyleLbl="node1" presStyleIdx="3" presStyleCnt="4" custScaleX="168766" custScaleY="137707" custRadScaleRad="128473" custRadScaleInc="-35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8C81F0C-AB71-40F9-B7C2-5CF36377E13A}" type="presOf" srcId="{3D4ED496-E65D-4E01-BDB1-397DAC94831A}" destId="{9C41213A-415E-4359-9364-7DB0BBBE903D}" srcOrd="0" destOrd="0" presId="urn:microsoft.com/office/officeart/2005/8/layout/radial5"/>
    <dgm:cxn modelId="{3EB9E8DC-8248-4398-BB2C-E615F9FAB12A}" type="presOf" srcId="{3722A664-F91B-4231-B345-E635F137538B}" destId="{5B9AB6BD-5BA6-42CC-A370-97F3766407E3}" srcOrd="1" destOrd="0" presId="urn:microsoft.com/office/officeart/2005/8/layout/radial5"/>
    <dgm:cxn modelId="{9BDF9B10-89DA-4FE8-AB00-90B2F935C7A0}" srcId="{0DB68814-4CA8-45BC-A2F5-5C8CA5B07B71}" destId="{D29D070A-AB35-4366-A317-E6F211D47F87}" srcOrd="1" destOrd="0" parTransId="{3722A664-F91B-4231-B345-E635F137538B}" sibTransId="{DA7490E2-6DC0-475E-B7AD-A2A76D233F86}"/>
    <dgm:cxn modelId="{1D657F5A-CD19-4015-8788-F531A9E11002}" type="presOf" srcId="{0DB68814-4CA8-45BC-A2F5-5C8CA5B07B71}" destId="{A461A517-DAAE-4640-9A34-1D8220342799}" srcOrd="0" destOrd="0" presId="urn:microsoft.com/office/officeart/2005/8/layout/radial5"/>
    <dgm:cxn modelId="{72A2F5FD-4B1F-45A3-B325-79B790670278}" type="presOf" srcId="{3722A664-F91B-4231-B345-E635F137538B}" destId="{8BE9EA48-B74E-49DE-BAC2-F5394F5E0C22}" srcOrd="0" destOrd="0" presId="urn:microsoft.com/office/officeart/2005/8/layout/radial5"/>
    <dgm:cxn modelId="{1B4FCB96-9296-42D2-9AF8-1ABD10881FED}" type="presOf" srcId="{F026128C-2A55-4A9B-B677-29A6C9C8EAE0}" destId="{C9636F12-DACA-49A0-B73E-9331DC1B2AC9}" srcOrd="0" destOrd="0" presId="urn:microsoft.com/office/officeart/2005/8/layout/radial5"/>
    <dgm:cxn modelId="{78F080E6-B172-4485-A885-D96B28D0E3D9}" srcId="{0DB68814-4CA8-45BC-A2F5-5C8CA5B07B71}" destId="{EFC06E03-4FD5-49A2-A26E-9305A1A3BEE0}" srcOrd="3" destOrd="0" parTransId="{DA537499-1D67-4D4F-B0EA-5D4AE134DE54}" sibTransId="{31875FC5-0ECD-446F-ABFA-E90FF107408B}"/>
    <dgm:cxn modelId="{A1E3B9FC-7797-45B9-BB88-39E1C98C735E}" srcId="{F026128C-2A55-4A9B-B677-29A6C9C8EAE0}" destId="{0DB68814-4CA8-45BC-A2F5-5C8CA5B07B71}" srcOrd="0" destOrd="0" parTransId="{B707A7E1-576B-40EB-B3B8-89C4995F573A}" sibTransId="{30248BFD-5810-4CC6-9E15-E73E72035498}"/>
    <dgm:cxn modelId="{78136270-072E-4729-AD81-A115226A552D}" type="presOf" srcId="{3D4ED496-E65D-4E01-BDB1-397DAC94831A}" destId="{78E7D3CE-1188-4C7E-A1CB-F5F8AB73A517}" srcOrd="1" destOrd="0" presId="urn:microsoft.com/office/officeart/2005/8/layout/radial5"/>
    <dgm:cxn modelId="{50B041AE-52F0-4B41-8F71-1045577531B3}" type="presOf" srcId="{D29D070A-AB35-4366-A317-E6F211D47F87}" destId="{89DD23B0-061E-41D5-A4E3-F79B11FF8ECC}" srcOrd="0" destOrd="0" presId="urn:microsoft.com/office/officeart/2005/8/layout/radial5"/>
    <dgm:cxn modelId="{F6E55805-8E91-490B-95BC-DFD5C092DD46}" type="presOf" srcId="{DEA649E2-9782-46BD-891C-69CEB674C3EB}" destId="{774E215F-1243-465D-B747-6AD98CC7A042}" srcOrd="0" destOrd="0" presId="urn:microsoft.com/office/officeart/2005/8/layout/radial5"/>
    <dgm:cxn modelId="{408288CB-41E5-40D3-B3A4-9D9D3F485BAC}" type="presOf" srcId="{40148495-35C3-47BF-BA5B-EA43401B5641}" destId="{7B6241D6-310E-44DE-81D0-49A866DD1A84}" srcOrd="0" destOrd="0" presId="urn:microsoft.com/office/officeart/2005/8/layout/radial5"/>
    <dgm:cxn modelId="{6929081F-106D-44A1-BDDE-5C34B667023E}" type="presOf" srcId="{DA537499-1D67-4D4F-B0EA-5D4AE134DE54}" destId="{D91CA814-BFEB-4AA7-BB84-ABF7C51FD98E}" srcOrd="1" destOrd="0" presId="urn:microsoft.com/office/officeart/2005/8/layout/radial5"/>
    <dgm:cxn modelId="{9C32BDA3-4CAC-4753-9244-A0ECEA988DFF}" type="presOf" srcId="{EFC06E03-4FD5-49A2-A26E-9305A1A3BEE0}" destId="{2489330D-DEA0-477C-8031-B7967AA458C1}" srcOrd="0" destOrd="0" presId="urn:microsoft.com/office/officeart/2005/8/layout/radial5"/>
    <dgm:cxn modelId="{87617563-2823-4669-994F-D399F73EE318}" type="presOf" srcId="{DA537499-1D67-4D4F-B0EA-5D4AE134DE54}" destId="{522CE7EE-FC09-43A5-8BB4-0C913B4C5901}" srcOrd="0" destOrd="0" presId="urn:microsoft.com/office/officeart/2005/8/layout/radial5"/>
    <dgm:cxn modelId="{54B5FA08-BCBE-4357-802E-317D1BEFF48B}" type="presOf" srcId="{DEA649E2-9782-46BD-891C-69CEB674C3EB}" destId="{D1636216-0014-4CC7-987E-82976E334CDB}" srcOrd="1" destOrd="0" presId="urn:microsoft.com/office/officeart/2005/8/layout/radial5"/>
    <dgm:cxn modelId="{2C080FA9-E7D5-4A7C-9AE0-1BDA1364D0F9}" type="presOf" srcId="{46B370CE-61E5-4553-A8D2-10F77F920580}" destId="{70B82CB3-8178-4ADD-BD31-69DCD2DACC7B}" srcOrd="0" destOrd="0" presId="urn:microsoft.com/office/officeart/2005/8/layout/radial5"/>
    <dgm:cxn modelId="{451BBE55-34A6-40C2-B271-26296FEFC624}" srcId="{0DB68814-4CA8-45BC-A2F5-5C8CA5B07B71}" destId="{46B370CE-61E5-4553-A8D2-10F77F920580}" srcOrd="0" destOrd="0" parTransId="{3D4ED496-E65D-4E01-BDB1-397DAC94831A}" sibTransId="{6831E915-CF28-4C72-969B-24682C22A23A}"/>
    <dgm:cxn modelId="{E4AB6EBF-A258-4ABA-8753-F4958692668B}" srcId="{0DB68814-4CA8-45BC-A2F5-5C8CA5B07B71}" destId="{40148495-35C3-47BF-BA5B-EA43401B5641}" srcOrd="2" destOrd="0" parTransId="{DEA649E2-9782-46BD-891C-69CEB674C3EB}" sibTransId="{81684A77-B7A0-4CFE-BDE6-C8BAABE240B6}"/>
    <dgm:cxn modelId="{2EFA39EC-675E-435C-B7DB-0D3A1C12CDF6}" type="presParOf" srcId="{C9636F12-DACA-49A0-B73E-9331DC1B2AC9}" destId="{A461A517-DAAE-4640-9A34-1D8220342799}" srcOrd="0" destOrd="0" presId="urn:microsoft.com/office/officeart/2005/8/layout/radial5"/>
    <dgm:cxn modelId="{2F4E3BCD-3AAF-4E4E-ABA5-316D8CE17AB8}" type="presParOf" srcId="{C9636F12-DACA-49A0-B73E-9331DC1B2AC9}" destId="{9C41213A-415E-4359-9364-7DB0BBBE903D}" srcOrd="1" destOrd="0" presId="urn:microsoft.com/office/officeart/2005/8/layout/radial5"/>
    <dgm:cxn modelId="{4D028DA1-5B1D-4136-9170-4B4B2ABD25CC}" type="presParOf" srcId="{9C41213A-415E-4359-9364-7DB0BBBE903D}" destId="{78E7D3CE-1188-4C7E-A1CB-F5F8AB73A517}" srcOrd="0" destOrd="0" presId="urn:microsoft.com/office/officeart/2005/8/layout/radial5"/>
    <dgm:cxn modelId="{7F741241-1C0F-48CA-AE67-1B73A8303B2D}" type="presParOf" srcId="{C9636F12-DACA-49A0-B73E-9331DC1B2AC9}" destId="{70B82CB3-8178-4ADD-BD31-69DCD2DACC7B}" srcOrd="2" destOrd="0" presId="urn:microsoft.com/office/officeart/2005/8/layout/radial5"/>
    <dgm:cxn modelId="{0B1A37CE-2A00-4F48-9CF1-5DF6478442CD}" type="presParOf" srcId="{C9636F12-DACA-49A0-B73E-9331DC1B2AC9}" destId="{8BE9EA48-B74E-49DE-BAC2-F5394F5E0C22}" srcOrd="3" destOrd="0" presId="urn:microsoft.com/office/officeart/2005/8/layout/radial5"/>
    <dgm:cxn modelId="{6C6177AE-3304-475B-9F81-013F2D315FCD}" type="presParOf" srcId="{8BE9EA48-B74E-49DE-BAC2-F5394F5E0C22}" destId="{5B9AB6BD-5BA6-42CC-A370-97F3766407E3}" srcOrd="0" destOrd="0" presId="urn:microsoft.com/office/officeart/2005/8/layout/radial5"/>
    <dgm:cxn modelId="{FE37BD9B-9F6D-467E-91C2-A79847879DD7}" type="presParOf" srcId="{C9636F12-DACA-49A0-B73E-9331DC1B2AC9}" destId="{89DD23B0-061E-41D5-A4E3-F79B11FF8ECC}" srcOrd="4" destOrd="0" presId="urn:microsoft.com/office/officeart/2005/8/layout/radial5"/>
    <dgm:cxn modelId="{48EBFD25-EC8E-4765-A337-747B0A56BBAD}" type="presParOf" srcId="{C9636F12-DACA-49A0-B73E-9331DC1B2AC9}" destId="{774E215F-1243-465D-B747-6AD98CC7A042}" srcOrd="5" destOrd="0" presId="urn:microsoft.com/office/officeart/2005/8/layout/radial5"/>
    <dgm:cxn modelId="{7C665800-0FDB-4E4C-ADB2-E162069906A7}" type="presParOf" srcId="{774E215F-1243-465D-B747-6AD98CC7A042}" destId="{D1636216-0014-4CC7-987E-82976E334CDB}" srcOrd="0" destOrd="0" presId="urn:microsoft.com/office/officeart/2005/8/layout/radial5"/>
    <dgm:cxn modelId="{E928E19B-368D-4EEA-80EF-988B730BB6B0}" type="presParOf" srcId="{C9636F12-DACA-49A0-B73E-9331DC1B2AC9}" destId="{7B6241D6-310E-44DE-81D0-49A866DD1A84}" srcOrd="6" destOrd="0" presId="urn:microsoft.com/office/officeart/2005/8/layout/radial5"/>
    <dgm:cxn modelId="{FF9AF0EB-6B4B-450B-8078-D7379B2ADF67}" type="presParOf" srcId="{C9636F12-DACA-49A0-B73E-9331DC1B2AC9}" destId="{522CE7EE-FC09-43A5-8BB4-0C913B4C5901}" srcOrd="7" destOrd="0" presId="urn:microsoft.com/office/officeart/2005/8/layout/radial5"/>
    <dgm:cxn modelId="{EF5CF8D6-FC4A-46F5-8019-5ED1F1F0DF7C}" type="presParOf" srcId="{522CE7EE-FC09-43A5-8BB4-0C913B4C5901}" destId="{D91CA814-BFEB-4AA7-BB84-ABF7C51FD98E}" srcOrd="0" destOrd="0" presId="urn:microsoft.com/office/officeart/2005/8/layout/radial5"/>
    <dgm:cxn modelId="{261ABD00-6851-450C-BAC8-A3400DADEA7B}" type="presParOf" srcId="{C9636F12-DACA-49A0-B73E-9331DC1B2AC9}" destId="{2489330D-DEA0-477C-8031-B7967AA458C1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61A517-DAAE-4640-9A34-1D8220342799}">
      <dsp:nvSpPr>
        <dsp:cNvPr id="0" name=""/>
        <dsp:cNvSpPr/>
      </dsp:nvSpPr>
      <dsp:spPr>
        <a:xfrm>
          <a:off x="3250833" y="2260762"/>
          <a:ext cx="1745626" cy="1540562"/>
        </a:xfrm>
        <a:prstGeom prst="ellipse">
          <a:avLst/>
        </a:prstGeom>
        <a:solidFill>
          <a:srgbClr val="00B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0000"/>
              </a:solidFill>
            </a:rPr>
            <a:t>МБДОУ «Колосок»</a:t>
          </a:r>
          <a:endParaRPr lang="ru-RU" sz="1600" b="1" kern="1200" dirty="0">
            <a:solidFill>
              <a:srgbClr val="FF0000"/>
            </a:solidFill>
          </a:endParaRPr>
        </a:p>
      </dsp:txBody>
      <dsp:txXfrm>
        <a:off x="3506474" y="2486372"/>
        <a:ext cx="1234344" cy="1089342"/>
      </dsp:txXfrm>
    </dsp:sp>
    <dsp:sp modelId="{9C41213A-415E-4359-9364-7DB0BBBE903D}">
      <dsp:nvSpPr>
        <dsp:cNvPr id="0" name=""/>
        <dsp:cNvSpPr/>
      </dsp:nvSpPr>
      <dsp:spPr>
        <a:xfrm rot="16164549">
          <a:off x="4009738" y="1808564"/>
          <a:ext cx="208005" cy="5237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 rot="10800000">
        <a:off x="4041260" y="1944521"/>
        <a:ext cx="145604" cy="314275"/>
      </dsp:txXfrm>
    </dsp:sp>
    <dsp:sp modelId="{70B82CB3-8178-4ADD-BD31-69DCD2DACC7B}">
      <dsp:nvSpPr>
        <dsp:cNvPr id="0" name=""/>
        <dsp:cNvSpPr/>
      </dsp:nvSpPr>
      <dsp:spPr>
        <a:xfrm>
          <a:off x="3044963" y="-30442"/>
          <a:ext cx="2113805" cy="1898835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0000"/>
              </a:solidFill>
            </a:rPr>
            <a:t>Краеведческие музеи</a:t>
          </a:r>
          <a:endParaRPr lang="ru-RU" sz="1400" b="1" kern="1200" dirty="0">
            <a:solidFill>
              <a:srgbClr val="FF0000"/>
            </a:solidFill>
          </a:endParaRPr>
        </a:p>
      </dsp:txBody>
      <dsp:txXfrm>
        <a:off x="3354523" y="247636"/>
        <a:ext cx="1494685" cy="1342679"/>
      </dsp:txXfrm>
    </dsp:sp>
    <dsp:sp modelId="{8BE9EA48-B74E-49DE-BAC2-F5394F5E0C22}">
      <dsp:nvSpPr>
        <dsp:cNvPr id="0" name=""/>
        <dsp:cNvSpPr/>
      </dsp:nvSpPr>
      <dsp:spPr>
        <a:xfrm rot="21436069">
          <a:off x="5157346" y="2779080"/>
          <a:ext cx="316071" cy="5237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>
        <a:off x="5157400" y="2886098"/>
        <a:ext cx="221250" cy="314275"/>
      </dsp:txXfrm>
    </dsp:sp>
    <dsp:sp modelId="{89DD23B0-061E-41D5-A4E3-F79B11FF8ECC}">
      <dsp:nvSpPr>
        <dsp:cNvPr id="0" name=""/>
        <dsp:cNvSpPr/>
      </dsp:nvSpPr>
      <dsp:spPr>
        <a:xfrm>
          <a:off x="5588838" y="1828810"/>
          <a:ext cx="2542790" cy="2143276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FF0000"/>
              </a:solidFill>
            </a:rPr>
            <a:t>Андреевский</a:t>
          </a:r>
          <a:r>
            <a:rPr lang="ru-RU" sz="2000" b="1" kern="1200" baseline="0" dirty="0" smtClean="0">
              <a:solidFill>
                <a:srgbClr val="FF0000"/>
              </a:solidFill>
            </a:rPr>
            <a:t> ДК</a:t>
          </a:r>
          <a:endParaRPr lang="ru-RU" sz="2000" b="1" kern="1200" dirty="0">
            <a:solidFill>
              <a:srgbClr val="FF0000"/>
            </a:solidFill>
          </a:endParaRPr>
        </a:p>
      </dsp:txBody>
      <dsp:txXfrm>
        <a:off x="5961221" y="2142686"/>
        <a:ext cx="1798024" cy="1515524"/>
      </dsp:txXfrm>
    </dsp:sp>
    <dsp:sp modelId="{774E215F-1243-465D-B747-6AD98CC7A042}">
      <dsp:nvSpPr>
        <dsp:cNvPr id="0" name=""/>
        <dsp:cNvSpPr/>
      </dsp:nvSpPr>
      <dsp:spPr>
        <a:xfrm rot="5339973">
          <a:off x="4031090" y="3739723"/>
          <a:ext cx="219011" cy="5237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>
        <a:off x="4063368" y="3811635"/>
        <a:ext cx="153308" cy="314275"/>
      </dsp:txXfrm>
    </dsp:sp>
    <dsp:sp modelId="{7B6241D6-310E-44DE-81D0-49A866DD1A84}">
      <dsp:nvSpPr>
        <dsp:cNvPr id="0" name=""/>
        <dsp:cNvSpPr/>
      </dsp:nvSpPr>
      <dsp:spPr>
        <a:xfrm>
          <a:off x="3120558" y="4214298"/>
          <a:ext cx="2078804" cy="1792413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0000"/>
              </a:solidFill>
            </a:rPr>
            <a:t>Андреевская</a:t>
          </a:r>
          <a:r>
            <a:rPr lang="ru-RU" sz="1400" b="1" kern="1200" baseline="0" dirty="0" smtClean="0">
              <a:solidFill>
                <a:srgbClr val="FF0000"/>
              </a:solidFill>
            </a:rPr>
            <a:t> СОШ</a:t>
          </a:r>
          <a:endParaRPr lang="ru-RU" sz="1400" b="1" kern="1200" dirty="0">
            <a:solidFill>
              <a:srgbClr val="FF0000"/>
            </a:solidFill>
          </a:endParaRPr>
        </a:p>
      </dsp:txBody>
      <dsp:txXfrm>
        <a:off x="3424992" y="4476791"/>
        <a:ext cx="1469936" cy="1267427"/>
      </dsp:txXfrm>
    </dsp:sp>
    <dsp:sp modelId="{522CE7EE-FC09-43A5-8BB4-0C913B4C5901}">
      <dsp:nvSpPr>
        <dsp:cNvPr id="0" name=""/>
        <dsp:cNvSpPr/>
      </dsp:nvSpPr>
      <dsp:spPr>
        <a:xfrm rot="10799996">
          <a:off x="2771488" y="2769149"/>
          <a:ext cx="338737" cy="5237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 rot="10800000">
        <a:off x="2873109" y="2873907"/>
        <a:ext cx="237116" cy="314275"/>
      </dsp:txXfrm>
    </dsp:sp>
    <dsp:sp modelId="{2489330D-DEA0-477C-8031-B7967AA458C1}">
      <dsp:nvSpPr>
        <dsp:cNvPr id="0" name=""/>
        <dsp:cNvSpPr/>
      </dsp:nvSpPr>
      <dsp:spPr>
        <a:xfrm>
          <a:off x="11760" y="1970315"/>
          <a:ext cx="2599945" cy="2121462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FF0000"/>
              </a:solidFill>
            </a:rPr>
            <a:t>Библиотека</a:t>
          </a:r>
          <a:endParaRPr lang="ru-RU" sz="2000" b="1" kern="1200" dirty="0">
            <a:solidFill>
              <a:srgbClr val="FF0000"/>
            </a:solidFill>
          </a:endParaRPr>
        </a:p>
      </dsp:txBody>
      <dsp:txXfrm>
        <a:off x="392513" y="2280996"/>
        <a:ext cx="1838439" cy="15001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i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i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i="0">
                <a:latin typeface="Arial" panose="020B0604020202020204" pitchFamily="34" charset="0"/>
              </a:defRPr>
            </a:lvl1pPr>
          </a:lstStyle>
          <a:p>
            <a:fld id="{4812CF60-0802-4FB7-809F-2B83D4D9A53E}" type="slidenum">
              <a:rPr lang="en-US" altLang="ru-RU"/>
              <a:pPr/>
              <a:t>‹#›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1398431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i="1"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B714069-15B3-42D8-BCDC-68E655481F97}" type="slidenum">
              <a:rPr lang="en-US" altLang="ru-RU" i="0">
                <a:latin typeface="Arial" panose="020B0604020202020204" pitchFamily="34" charset="0"/>
              </a:rPr>
              <a:pPr eaLnBrk="1" hangingPunct="1"/>
              <a:t>1</a:t>
            </a:fld>
            <a:endParaRPr lang="en-US" altLang="ru-RU" i="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2802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12CF60-0802-4FB7-809F-2B83D4D9A53E}" type="slidenum">
              <a:rPr lang="en-US" altLang="ru-RU" smtClean="0"/>
              <a:pPr/>
              <a:t>19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7819782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Образец заголовка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МДОУ детский сад №9 п. Каменский 2011год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70A022-254E-4981-B808-0C7F746D410F}" type="slidenum">
              <a:rPr lang="en-US" altLang="ru-RU"/>
              <a:pPr/>
              <a:t>‹#›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2757878279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МДОУ детский сад №9 п. Каменский 2011год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2F242E-78AA-45AF-9AD3-5D280AE5C013}" type="slidenum">
              <a:rPr lang="en-US" altLang="ru-RU"/>
              <a:pPr/>
              <a:t>‹#›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1587498366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272338" y="274638"/>
            <a:ext cx="1803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858963" y="274638"/>
            <a:ext cx="5260975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МДОУ детский сад №9 п. Каменский 2011год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049C37-B858-49EC-849B-070121B78FA0}" type="slidenum">
              <a:rPr lang="en-US" altLang="ru-RU"/>
              <a:pPr/>
              <a:t>‹#›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4041780417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8963" y="274638"/>
            <a:ext cx="7216775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858963" y="1600200"/>
            <a:ext cx="3532187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1858963" y="3938588"/>
            <a:ext cx="3532187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5543550" y="1600200"/>
            <a:ext cx="3532188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МДОУ детский сад №9 п. Каменский 2011год</a:t>
            </a: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7D1846-83B4-4EAE-860A-94F9909B1C9A}" type="slidenum">
              <a:rPr lang="en-US" altLang="ru-RU"/>
              <a:pPr/>
              <a:t>‹#›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3182628261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8963" y="274638"/>
            <a:ext cx="7216775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858963" y="1600200"/>
            <a:ext cx="3532187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543550" y="1600200"/>
            <a:ext cx="3532188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5543550" y="3938588"/>
            <a:ext cx="3532188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МДОУ детский сад №9 п. Каменский 2011год</a:t>
            </a: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907674-B7DC-4E4B-BE6E-3DCB9FBBD658}" type="slidenum">
              <a:rPr lang="en-US" altLang="ru-RU"/>
              <a:pPr/>
              <a:t>‹#›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3187721835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8963" y="274638"/>
            <a:ext cx="7216775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858963" y="1600200"/>
            <a:ext cx="3532187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543550" y="1600200"/>
            <a:ext cx="3532188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МДОУ детский сад №9 п. Каменский 2011год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F9451C-8459-4B46-8BB6-37C4A76D4D12}" type="slidenum">
              <a:rPr lang="en-US" altLang="ru-RU"/>
              <a:pPr/>
              <a:t>‹#›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2649780196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8963" y="274638"/>
            <a:ext cx="7216775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858963" y="1600200"/>
            <a:ext cx="3532187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543550" y="1600200"/>
            <a:ext cx="3532188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5543550" y="3938588"/>
            <a:ext cx="3532188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МДОУ детский сад №9 п. Каменский 2011год</a:t>
            </a: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0796FE-F3A3-47ED-9D4C-E4FACE607B05}" type="slidenum">
              <a:rPr lang="en-US" altLang="ru-RU"/>
              <a:pPr/>
              <a:t>‹#›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218213918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1858963" y="274638"/>
            <a:ext cx="7216775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858963" y="1600200"/>
            <a:ext cx="3532187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543550" y="1600200"/>
            <a:ext cx="3532188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1858963" y="3938588"/>
            <a:ext cx="3532187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543550" y="3938588"/>
            <a:ext cx="3532188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МДОУ детский сад №9 п. Каменский 2011год</a:t>
            </a: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054678-E538-4614-97FE-96AF72383C14}" type="slidenum">
              <a:rPr lang="en-US" altLang="ru-RU"/>
              <a:pPr/>
              <a:t>‹#›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708986420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8963" y="274638"/>
            <a:ext cx="7216775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858963" y="1600200"/>
            <a:ext cx="3532187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43550" y="1600200"/>
            <a:ext cx="3532188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МДОУ детский сад №9 п. Каменский 2011год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B2CC81-5B37-4451-9CEE-C168EDDDC99A}" type="slidenum">
              <a:rPr lang="en-US" altLang="ru-RU"/>
              <a:pPr/>
              <a:t>‹#›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96740973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МДОУ детский сад №9 п. Каменский 2011год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D4844B-5E78-473B-B4D2-8A76D97F852A}" type="slidenum">
              <a:rPr lang="en-US" altLang="ru-RU"/>
              <a:pPr/>
              <a:t>‹#›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345454325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МДОУ детский сад №9 п. Каменский 2011год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8E060A-932F-4CF4-BF11-5048A5FFC800}" type="slidenum">
              <a:rPr lang="en-US" altLang="ru-RU"/>
              <a:pPr/>
              <a:t>‹#›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37820942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858963" y="1600200"/>
            <a:ext cx="35321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543550" y="1600200"/>
            <a:ext cx="353218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МДОУ детский сад №9 п. Каменский 2011год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5D1E46-0AA6-4674-8125-4EC376474B56}" type="slidenum">
              <a:rPr lang="en-US" altLang="ru-RU"/>
              <a:pPr/>
              <a:t>‹#›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47167743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МДОУ детский сад №9 п. Каменский 2011год</a:t>
            </a: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BBEA10-EC44-4DAD-A4FB-4CB9E895BA5E}" type="slidenum">
              <a:rPr lang="en-US" altLang="ru-RU"/>
              <a:pPr/>
              <a:t>‹#›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1086093160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МДОУ детский сад №9 п. Каменский 2011год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6F06E9-F8B6-4235-B28B-091A008E5368}" type="slidenum">
              <a:rPr lang="en-US" altLang="ru-RU"/>
              <a:pPr/>
              <a:t>‹#›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124605049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МДОУ детский сад №9 п. Каменский 2011год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D269C6-58F7-492F-B4CF-D19A427C06CC}" type="slidenum">
              <a:rPr lang="en-US" altLang="ru-RU"/>
              <a:pPr/>
              <a:t>‹#›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2477493091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МДОУ детский сад №9 п. Каменский 2011год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4670DF-166B-497A-BD90-24BE93CDEBED}" type="slidenum">
              <a:rPr lang="en-US" altLang="ru-RU"/>
              <a:pPr/>
              <a:t>‹#›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1708066417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МДОУ детский сад №9 п. Каменский 2011год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70A2B3-C03F-42F4-A0F2-404E0889C644}" type="slidenum">
              <a:rPr lang="en-US" altLang="ru-RU"/>
              <a:pPr/>
              <a:t>‹#›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175727997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58963" y="274638"/>
            <a:ext cx="72167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58963" y="1600200"/>
            <a:ext cx="721677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Образец текста</a:t>
            </a:r>
          </a:p>
          <a:p>
            <a:pPr lvl="1"/>
            <a:r>
              <a:rPr lang="en-US" altLang="ru-RU" smtClean="0"/>
              <a:t>Второй уровень</a:t>
            </a:r>
          </a:p>
          <a:p>
            <a:pPr lvl="2"/>
            <a:r>
              <a:rPr lang="en-US" altLang="ru-RU" smtClean="0"/>
              <a:t>Третий уровень</a:t>
            </a:r>
          </a:p>
          <a:p>
            <a:pPr lvl="3"/>
            <a:r>
              <a:rPr lang="en-US" altLang="ru-RU" smtClean="0"/>
              <a:t>Четвертый уровень</a:t>
            </a:r>
          </a:p>
          <a:p>
            <a:pPr lvl="4"/>
            <a:r>
              <a:rPr lang="en-US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i="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latin typeface="+mn-lt"/>
                <a:cs typeface="Arial" charset="0"/>
              </a:defRPr>
            </a:lvl1pPr>
          </a:lstStyle>
          <a:p>
            <a:pPr>
              <a:defRPr/>
            </a:pPr>
            <a:r>
              <a:rPr lang="ru-RU" dirty="0"/>
              <a:t>МДОУ детский сад №9 п. Каменский 2011год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latin typeface="Arial" panose="020B0604020202020204" pitchFamily="34" charset="0"/>
              </a:defRPr>
            </a:lvl1pPr>
          </a:lstStyle>
          <a:p>
            <a:fld id="{1FA34BDC-13B6-4C55-8091-C1B23A6DEFA6}" type="slidenum">
              <a:rPr lang="en-US" altLang="ru-RU"/>
              <a:pPr/>
              <a:t>‹#›</a:t>
            </a:fld>
            <a:endParaRPr lang="en-US" altLang="ru-RU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45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  <p:sldLayoutId id="2147483839" r:id="rId12"/>
    <p:sldLayoutId id="2147483840" r:id="rId13"/>
    <p:sldLayoutId id="2147483841" r:id="rId14"/>
    <p:sldLayoutId id="2147483842" r:id="rId15"/>
    <p:sldLayoutId id="2147483843" r:id="rId16"/>
    <p:sldLayoutId id="2147483844" r:id="rId17"/>
  </p:sldLayoutIdLst>
  <p:transition/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34950"/>
            <a:ext cx="7772400" cy="742950"/>
          </a:xfrm>
          <a:ln>
            <a:noFill/>
          </a:ln>
        </p:spPr>
        <p:txBody>
          <a:bodyPr/>
          <a:lstStyle/>
          <a:p>
            <a:pPr eaLnBrk="1" hangingPunct="1"/>
            <a:r>
              <a:rPr lang="ru-RU" altLang="ru-RU" sz="2000" i="1" dirty="0" smtClean="0">
                <a:solidFill>
                  <a:schemeClr val="accent5">
                    <a:lumMod val="50000"/>
                  </a:schemeClr>
                </a:solidFill>
                <a:latin typeface="Lucida Sans Unicode" panose="020B0602030504020204" pitchFamily="34" charset="0"/>
              </a:rPr>
              <a:t/>
            </a:r>
            <a:br>
              <a:rPr lang="ru-RU" altLang="ru-RU" sz="2000" i="1" dirty="0" smtClean="0">
                <a:solidFill>
                  <a:schemeClr val="accent5">
                    <a:lumMod val="50000"/>
                  </a:schemeClr>
                </a:solidFill>
                <a:latin typeface="Lucida Sans Unicode" panose="020B0602030504020204" pitchFamily="34" charset="0"/>
              </a:rPr>
            </a:br>
            <a:r>
              <a:rPr lang="ru-RU" altLang="ru-RU" sz="2000" i="1" dirty="0">
                <a:solidFill>
                  <a:schemeClr val="accent5">
                    <a:lumMod val="50000"/>
                  </a:schemeClr>
                </a:solidFill>
                <a:latin typeface="Lucida Sans Unicode" panose="020B0602030504020204" pitchFamily="34" charset="0"/>
              </a:rPr>
              <a:t/>
            </a:r>
            <a:br>
              <a:rPr lang="ru-RU" altLang="ru-RU" sz="2000" i="1" dirty="0">
                <a:solidFill>
                  <a:schemeClr val="accent5">
                    <a:lumMod val="50000"/>
                  </a:schemeClr>
                </a:solidFill>
                <a:latin typeface="Lucida Sans Unicode" panose="020B0602030504020204" pitchFamily="34" charset="0"/>
              </a:rPr>
            </a:br>
            <a:r>
              <a:rPr lang="ru-RU" altLang="ru-RU" sz="2000" i="1" dirty="0" smtClean="0">
                <a:solidFill>
                  <a:schemeClr val="tx1"/>
                </a:solidFill>
                <a:latin typeface="Lucida Sans Unicode" panose="020B0602030504020204" pitchFamily="34" charset="0"/>
              </a:rPr>
              <a:t>Муниципальное бюджетное дошкольное образовательное учреждение «Колосок»</a:t>
            </a:r>
            <a:r>
              <a:rPr lang="ru-RU" altLang="ru-RU" sz="2000" i="1" dirty="0" smtClean="0">
                <a:latin typeface="Lucida Sans Unicode" panose="020B0602030504020204" pitchFamily="34" charset="0"/>
              </a:rPr>
              <a:t/>
            </a:r>
            <a:br>
              <a:rPr lang="ru-RU" altLang="ru-RU" sz="2000" i="1" dirty="0" smtClean="0">
                <a:latin typeface="Lucida Sans Unicode" panose="020B0602030504020204" pitchFamily="34" charset="0"/>
              </a:rPr>
            </a:br>
            <a:r>
              <a:rPr lang="ru-RU" altLang="ru-RU" sz="2000" i="1" dirty="0" smtClean="0">
                <a:latin typeface="Lucida Sans Unicode" panose="020B0602030504020204" pitchFamily="34" charset="0"/>
              </a:rPr>
              <a:t/>
            </a:r>
            <a:br>
              <a:rPr lang="ru-RU" altLang="ru-RU" sz="2000" i="1" dirty="0" smtClean="0">
                <a:latin typeface="Lucida Sans Unicode" panose="020B0602030504020204" pitchFamily="34" charset="0"/>
              </a:rPr>
            </a:br>
            <a:endParaRPr lang="ru-RU" altLang="ru-RU" sz="2000" i="1" dirty="0" smtClean="0">
              <a:latin typeface="Lucida Sans Unicode" panose="020B0602030504020204" pitchFamily="34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1153887"/>
            <a:ext cx="6400800" cy="3337152"/>
          </a:xfrm>
        </p:spPr>
        <p:txBody>
          <a:bodyPr/>
          <a:lstStyle/>
          <a:p>
            <a:pPr eaLnBrk="1" hangingPunct="1"/>
            <a:r>
              <a:rPr lang="ru-RU" altLang="ru-RU" sz="4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«Патриотическое воспитание в детском саду»</a:t>
            </a: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2593975" y="5486400"/>
            <a:ext cx="6119813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dirty="0" smtClean="0">
                <a:solidFill>
                  <a:schemeClr val="accent5">
                    <a:lumMod val="50000"/>
                  </a:schemeClr>
                </a:solidFill>
              </a:rPr>
              <a:t>Шумилова Марина Александровна,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dirty="0" smtClean="0">
                <a:solidFill>
                  <a:schemeClr val="accent5">
                    <a:lumMod val="50000"/>
                  </a:schemeClr>
                </a:solidFill>
              </a:rPr>
              <a:t>Горбунова Елена Валентиновна</a:t>
            </a:r>
            <a:endParaRPr lang="ru-RU" alt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11150" y="274638"/>
            <a:ext cx="8832850" cy="6446837"/>
          </a:xfrm>
        </p:spPr>
        <p:txBody>
          <a:bodyPr/>
          <a:lstStyle/>
          <a:p>
            <a:pPr algn="ctr"/>
            <a:r>
              <a:rPr lang="ru-RU" sz="2600" i="1" dirty="0" smtClean="0">
                <a:latin typeface="Times New Roman" pitchFamily="18" charset="0"/>
                <a:cs typeface="Times New Roman" pitchFamily="18" charset="0"/>
              </a:rPr>
              <a:t>Тематическая неделя: </a:t>
            </a:r>
            <a:r>
              <a:rPr lang="ru-RU" sz="2600" i="1" dirty="0">
                <a:latin typeface="Times New Roman" pitchFamily="18" charset="0"/>
                <a:cs typeface="Times New Roman" pitchFamily="18" charset="0"/>
              </a:rPr>
              <a:t>« Хлеб –всему голова.»</a:t>
            </a:r>
            <a:br>
              <a:rPr lang="ru-RU" sz="26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6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6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6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600" i="1" dirty="0" smtClean="0">
                <a:latin typeface="Times New Roman" pitchFamily="18" charset="0"/>
                <a:cs typeface="Times New Roman" pitchFamily="18" charset="0"/>
              </a:rPr>
              <a:t>Воспитывать </a:t>
            </a:r>
            <a:r>
              <a:rPr lang="ru-RU" sz="2600" i="1" dirty="0">
                <a:latin typeface="Times New Roman" pitchFamily="18" charset="0"/>
                <a:cs typeface="Times New Roman" pitchFamily="18" charset="0"/>
              </a:rPr>
              <a:t>бережное отношение к хлебу, уважение к труду людей, выращивающих хлеб.</a:t>
            </a:r>
            <a:br>
              <a:rPr lang="ru-RU" sz="26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600" i="1" dirty="0">
                <a:latin typeface="Times New Roman" pitchFamily="18" charset="0"/>
                <a:cs typeface="Times New Roman" pitchFamily="18" charset="0"/>
              </a:rPr>
              <a:t>Развивать внимание, память, речевую активность, восприятие.</a:t>
            </a:r>
            <a:br>
              <a:rPr lang="ru-RU" sz="26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600" i="1" dirty="0" smtClean="0">
                <a:latin typeface="Times New Roman" pitchFamily="18" charset="0"/>
                <a:cs typeface="Times New Roman" pitchFamily="18" charset="0"/>
              </a:rPr>
              <a:t>Формировать </a:t>
            </a:r>
            <a:r>
              <a:rPr lang="ru-RU" sz="2600" i="1" dirty="0">
                <a:latin typeface="Times New Roman" pitchFamily="18" charset="0"/>
                <a:cs typeface="Times New Roman" pitchFamily="18" charset="0"/>
              </a:rPr>
              <a:t>представления о том пути, который проходит хлеб, чтобы появиться у нас на столе.</a:t>
            </a:r>
            <a:br>
              <a:rPr lang="ru-RU" sz="26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600" i="1" dirty="0">
                <a:latin typeface="Times New Roman" pitchFamily="18" charset="0"/>
                <a:cs typeface="Times New Roman" pitchFamily="18" charset="0"/>
              </a:rPr>
              <a:t>Формировать представления о разнообразии хлебобулочных изделий.</a:t>
            </a:r>
            <a:br>
              <a:rPr lang="ru-RU" sz="26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i="1" dirty="0" smtClean="0">
                <a:latin typeface="Times New Roman" pitchFamily="18" charset="0"/>
                <a:cs typeface="Times New Roman" pitchFamily="18" charset="0"/>
              </a:rPr>
              <a:t>         Формировать </a:t>
            </a:r>
            <a:r>
              <a:rPr lang="ru-RU" sz="2600" i="1" dirty="0">
                <a:latin typeface="Times New Roman" pitchFamily="18" charset="0"/>
                <a:cs typeface="Times New Roman" pitchFamily="18" charset="0"/>
              </a:rPr>
              <a:t>представления о профессиях </a:t>
            </a:r>
            <a:r>
              <a:rPr lang="ru-RU" sz="2600" i="1" dirty="0" smtClean="0">
                <a:latin typeface="Times New Roman" pitchFamily="18" charset="0"/>
                <a:cs typeface="Times New Roman" pitchFamily="18" charset="0"/>
              </a:rPr>
              <a:t>   </a:t>
            </a:r>
            <a:br>
              <a:rPr lang="ru-RU" sz="26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i="1" dirty="0" smtClean="0">
                <a:latin typeface="Times New Roman" pitchFamily="18" charset="0"/>
                <a:cs typeface="Times New Roman" pitchFamily="18" charset="0"/>
              </a:rPr>
              <a:t>         людей</a:t>
            </a:r>
            <a:r>
              <a:rPr lang="ru-RU" sz="2600" i="1" dirty="0">
                <a:latin typeface="Times New Roman" pitchFamily="18" charset="0"/>
                <a:cs typeface="Times New Roman" pitchFamily="18" charset="0"/>
              </a:rPr>
              <a:t>, которые выращивают и </a:t>
            </a:r>
            <a:r>
              <a:rPr lang="ru-RU" sz="2600" i="1" dirty="0" smtClean="0">
                <a:latin typeface="Times New Roman" pitchFamily="18" charset="0"/>
                <a:cs typeface="Times New Roman" pitchFamily="18" charset="0"/>
              </a:rPr>
              <a:t>производят хлеб.</a:t>
            </a:r>
            <a:br>
              <a:rPr lang="ru-RU" sz="26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600" i="1" dirty="0" smtClean="0">
                <a:latin typeface="Times New Roman" pitchFamily="18" charset="0"/>
                <a:cs typeface="Times New Roman" pitchFamily="18" charset="0"/>
              </a:rPr>
              <a:t>Итоговое </a:t>
            </a:r>
            <a:r>
              <a:rPr lang="ru-RU" sz="2600" i="1" dirty="0">
                <a:latin typeface="Times New Roman" pitchFamily="18" charset="0"/>
                <a:cs typeface="Times New Roman" pitchFamily="18" charset="0"/>
              </a:rPr>
              <a:t>мероприятие – праздник </a:t>
            </a:r>
            <a:r>
              <a:rPr lang="ru-RU" sz="26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6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600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600" i="1" dirty="0">
                <a:latin typeface="Times New Roman" pitchFamily="18" charset="0"/>
                <a:cs typeface="Times New Roman" pitchFamily="18" charset="0"/>
              </a:rPr>
              <a:t>Слава хлебу на земле!»</a:t>
            </a:r>
            <a:br>
              <a:rPr lang="ru-RU" sz="2600" i="1" dirty="0">
                <a:latin typeface="Times New Roman" pitchFamily="18" charset="0"/>
                <a:cs typeface="Times New Roman" pitchFamily="18" charset="0"/>
              </a:rPr>
            </a:br>
            <a:endParaRPr lang="ru-RU" sz="26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38365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83029" y="261258"/>
            <a:ext cx="8414657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600" dirty="0" smtClean="0">
                <a:latin typeface="Times New Roman"/>
                <a:ea typeface="Times New Roman"/>
              </a:rPr>
              <a:t>Тематическая неделя «Наша </a:t>
            </a:r>
            <a:r>
              <a:rPr lang="ru-RU" sz="2600" dirty="0">
                <a:latin typeface="Times New Roman"/>
                <a:ea typeface="Times New Roman"/>
              </a:rPr>
              <a:t>армия родная»</a:t>
            </a:r>
          </a:p>
          <a:p>
            <a:pPr lvl="0">
              <a:spcAft>
                <a:spcPts val="0"/>
              </a:spcAft>
            </a:pPr>
            <a:r>
              <a:rPr lang="ru-RU" sz="2600" dirty="0">
                <a:solidFill>
                  <a:srgbClr val="FFFFFF"/>
                </a:solidFill>
                <a:latin typeface="Times New Roman"/>
                <a:ea typeface="Times New Roman"/>
              </a:rPr>
              <a:t>Цель: </a:t>
            </a:r>
            <a:r>
              <a:rPr lang="ru-RU" sz="2600" dirty="0" smtClean="0">
                <a:latin typeface="Times New Roman"/>
                <a:ea typeface="Times New Roman"/>
              </a:rPr>
              <a:t>Продолжать </a:t>
            </a:r>
            <a:r>
              <a:rPr lang="ru-RU" sz="2600" dirty="0">
                <a:latin typeface="Times New Roman"/>
                <a:ea typeface="Times New Roman"/>
              </a:rPr>
              <a:t>знакомить детей с праздником 23 </a:t>
            </a:r>
            <a:r>
              <a:rPr lang="ru-RU" sz="2600" dirty="0" smtClean="0">
                <a:latin typeface="Times New Roman"/>
                <a:ea typeface="Times New Roman"/>
              </a:rPr>
              <a:t>февраля.</a:t>
            </a:r>
            <a:endParaRPr lang="ru-RU" sz="2600" dirty="0">
              <a:latin typeface="Times New Roman"/>
              <a:ea typeface="Times New Roman"/>
            </a:endParaRPr>
          </a:p>
          <a:p>
            <a:pPr lvl="0">
              <a:spcAft>
                <a:spcPts val="0"/>
              </a:spcAft>
            </a:pPr>
            <a:r>
              <a:rPr lang="ru-RU" sz="2600" dirty="0">
                <a:latin typeface="Times New Roman"/>
                <a:ea typeface="Times New Roman"/>
              </a:rPr>
              <a:t> Дать детям начальное представление об армии, о родах войск, воспитывать уважение к защитникам Отечества.</a:t>
            </a:r>
          </a:p>
          <a:p>
            <a:pPr lvl="0">
              <a:spcAft>
                <a:spcPts val="0"/>
              </a:spcAft>
            </a:pPr>
            <a:r>
              <a:rPr lang="ru-RU" sz="2600" dirty="0" smtClean="0">
                <a:latin typeface="Times New Roman"/>
                <a:ea typeface="Times New Roman"/>
              </a:rPr>
              <a:t>Познакомить </a:t>
            </a:r>
            <a:r>
              <a:rPr lang="ru-RU" sz="2600" dirty="0">
                <a:latin typeface="Times New Roman"/>
                <a:ea typeface="Times New Roman"/>
              </a:rPr>
              <a:t>детей с некоторыми военными профессиями (моряки, танкисты, летчики, </a:t>
            </a:r>
            <a:r>
              <a:rPr lang="ru-RU" sz="2600" dirty="0" smtClean="0">
                <a:latin typeface="Times New Roman"/>
                <a:ea typeface="Times New Roman"/>
              </a:rPr>
              <a:t>пограничники) </a:t>
            </a:r>
            <a:endParaRPr lang="ru-RU" sz="2600" dirty="0">
              <a:latin typeface="Times New Roman"/>
              <a:ea typeface="Times New Roman"/>
            </a:endParaRPr>
          </a:p>
          <a:p>
            <a:pPr lvl="0">
              <a:spcAft>
                <a:spcPts val="0"/>
              </a:spcAft>
            </a:pPr>
            <a:r>
              <a:rPr lang="ru-RU" sz="2600" dirty="0">
                <a:latin typeface="Times New Roman"/>
                <a:ea typeface="Times New Roman"/>
              </a:rPr>
              <a:t>Показать способы рисования человека в военной форме, выполнять сюжетную аппликацию.</a:t>
            </a:r>
          </a:p>
          <a:p>
            <a:pPr lvl="0">
              <a:spcAft>
                <a:spcPts val="0"/>
              </a:spcAft>
            </a:pPr>
            <a:r>
              <a:rPr lang="ru-RU" sz="2600" dirty="0">
                <a:latin typeface="Times New Roman"/>
                <a:ea typeface="Times New Roman"/>
              </a:rPr>
              <a:t>Развивать связную </a:t>
            </a:r>
            <a:r>
              <a:rPr lang="ru-RU" sz="2600" dirty="0" smtClean="0">
                <a:latin typeface="Times New Roman"/>
                <a:ea typeface="Times New Roman"/>
              </a:rPr>
              <a:t>речь.</a:t>
            </a:r>
            <a:endParaRPr lang="ru-RU" sz="26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767523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72885" y="362635"/>
            <a:ext cx="789214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cap="small" dirty="0" smtClean="0">
                <a:latin typeface="Times New Roman" pitchFamily="18" charset="0"/>
                <a:cs typeface="Times New Roman" pitchFamily="18" charset="0"/>
              </a:rPr>
              <a:t>ЭКСКУРСИИ </a:t>
            </a:r>
            <a:r>
              <a:rPr lang="ru-RU" sz="2400" b="1" cap="small" dirty="0">
                <a:latin typeface="Times New Roman" pitchFamily="18" charset="0"/>
                <a:cs typeface="Times New Roman" pitchFamily="18" charset="0"/>
              </a:rPr>
              <a:t>В КРАЕВЕДЧЕСКИЕ </a:t>
            </a:r>
            <a:r>
              <a:rPr lang="ru-RU" sz="2400" b="1" cap="small" dirty="0" smtClean="0">
                <a:latin typeface="Times New Roman" pitchFamily="18" charset="0"/>
                <a:cs typeface="Times New Roman" pitchFamily="18" charset="0"/>
              </a:rPr>
              <a:t>МУЗЕИ</a:t>
            </a:r>
          </a:p>
          <a:p>
            <a:r>
              <a:rPr lang="ru-RU" sz="2400" b="1" cap="small" dirty="0" smtClean="0">
                <a:latin typeface="Times New Roman" pitchFamily="18" charset="0"/>
                <a:cs typeface="Times New Roman" pitchFamily="18" charset="0"/>
              </a:rPr>
              <a:t>Цель: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cap="small" dirty="0" smtClean="0">
                <a:latin typeface="Times New Roman" pitchFamily="18" charset="0"/>
                <a:cs typeface="Times New Roman" pitchFamily="18" charset="0"/>
              </a:rPr>
              <a:t>Дать знания, что музей – хранитель подлинных памятников материальной и духовной культуры нашего народа.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cap="small" dirty="0" smtClean="0">
                <a:latin typeface="Times New Roman" pitchFamily="18" charset="0"/>
                <a:cs typeface="Times New Roman" pitchFamily="18" charset="0"/>
              </a:rPr>
              <a:t>Расширить и углубить знания об истории родного края.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cap="small" dirty="0" smtClean="0">
                <a:latin typeface="Times New Roman" pitchFamily="18" charset="0"/>
                <a:cs typeface="Times New Roman" pitchFamily="18" charset="0"/>
              </a:rPr>
              <a:t>Воспитать чувство гордости за свой край, стремление хранить и приумножать его историю.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cap="small" dirty="0" smtClean="0">
                <a:latin typeface="Times New Roman" pitchFamily="18" charset="0"/>
                <a:cs typeface="Times New Roman" pitchFamily="18" charset="0"/>
              </a:rPr>
              <a:t>Воспитывать гордость за свой талантливый народ.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34631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3399" y="191477"/>
            <a:ext cx="828402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Большое место в приобщении детей к народной культуре должны занимать народные праздники и традиции.</a:t>
            </a:r>
            <a:r>
              <a:rPr lang="ru-RU" sz="32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endParaRPr lang="ru-RU" sz="3200" b="1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патриотических чувств.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оддержание интереса к национальным традициям.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Приобщение детей к культуре и традициям русского народа.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15572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5410200" y="356054"/>
            <a:ext cx="2895600" cy="476250"/>
          </a:xfrm>
        </p:spPr>
        <p:txBody>
          <a:bodyPr/>
          <a:lstStyle/>
          <a:p>
            <a:pPr>
              <a:defRPr/>
            </a:pP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Троица </a:t>
            </a:r>
            <a:endParaRPr lang="en-US" sz="4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Рисунок 1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610" y="1861457"/>
            <a:ext cx="4557485" cy="3418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5008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66058" y="449398"/>
            <a:ext cx="8371114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«Знакомство с историей п. Борисоглебский и памятниками,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                  расположенными на его территории»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l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Руководители проекта: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Шумилова Марина Александровна,</a:t>
            </a:r>
          </a:p>
          <a:p>
            <a:pPr algn="l"/>
            <a:r>
              <a:rPr lang="ru-RU" dirty="0">
                <a:latin typeface="Times New Roman" pitchFamily="18" charset="0"/>
                <a:cs typeface="Times New Roman" pitchFamily="18" charset="0"/>
              </a:rPr>
              <a:t>                               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Горбунова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Елена Валентиновна.</a:t>
            </a:r>
          </a:p>
          <a:p>
            <a:pPr algn="l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Образовательное учреждение: МБДОУ "Колосок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"</a:t>
            </a:r>
          </a:p>
          <a:p>
            <a:pPr algn="l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Тема проекта: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"История земли Борисоглебской"</a:t>
            </a:r>
          </a:p>
          <a:p>
            <a:pPr algn="l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Типология проекта: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групповой.</a:t>
            </a:r>
          </a:p>
          <a:p>
            <a:pPr algn="l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Категория: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дошкольники 4-6 лет.</a:t>
            </a:r>
          </a:p>
          <a:p>
            <a:pPr algn="l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Продолжительность: краткосрочный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(1 неделя)</a:t>
            </a:r>
          </a:p>
          <a:p>
            <a:pPr algn="l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Участники проекта: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дети, воспитатели группы.</a:t>
            </a:r>
          </a:p>
          <a:p>
            <a:pPr algn="l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Образовательные цели: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dirty="0">
                <a:latin typeface="Times New Roman" pitchFamily="18" charset="0"/>
                <a:cs typeface="Times New Roman" pitchFamily="18" charset="0"/>
              </a:rPr>
              <a:t>1.Способствовать развитию познавательных способностей (память, внимание).</a:t>
            </a:r>
          </a:p>
          <a:p>
            <a:pPr algn="l"/>
            <a:r>
              <a:rPr lang="ru-RU" dirty="0">
                <a:latin typeface="Times New Roman" pitchFamily="18" charset="0"/>
                <a:cs typeface="Times New Roman" pitchFamily="18" charset="0"/>
              </a:rPr>
              <a:t>2. Развитие коммуникативных и нравственных качеств.</a:t>
            </a:r>
          </a:p>
          <a:p>
            <a:pPr algn="l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Развивающие цели: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1.Способствовать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развитию творческого воображения и мышления.</a:t>
            </a:r>
          </a:p>
          <a:p>
            <a:pPr algn="l"/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2.Способствовать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формированию навыков исследовательской </a:t>
            </a:r>
          </a:p>
          <a:p>
            <a:pPr algn="l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деятельности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развитию познавательной активности,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</a:t>
            </a:r>
          </a:p>
          <a:p>
            <a:pPr algn="l"/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самостоятельности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Воспитательные цели: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1.Способствовать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восстановлению прерванных духовных связей,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pPr algn="l"/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возрастающих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 наше время.</a:t>
            </a:r>
          </a:p>
        </p:txBody>
      </p:sp>
    </p:spTree>
    <p:extLst>
      <p:ext uri="{BB962C8B-B14F-4D97-AF65-F5344CB8AC3E}">
        <p14:creationId xmlns:p14="http://schemas.microsoft.com/office/powerpoint/2010/main" val="11637913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5540828" y="366939"/>
            <a:ext cx="2895600" cy="476250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171205" y="103610"/>
            <a:ext cx="4572000" cy="646330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ПРОЕКТ</a:t>
            </a:r>
          </a:p>
          <a:p>
            <a:r>
              <a:rPr lang="ru-RU" b="1" dirty="0" smtClean="0"/>
              <a:t>«Люблю берёзку русскую»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Знакомство с березой как символом России.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Дать представление о самом почитаемом дереве  в России – берёзе;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Рассказать о значении березы в жизни человека: оздоровительном, эстетическом, хозяйственном; о её взаимосвязи с окружающей средой;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Познакомить со стихами, песнями, загадками  и картинами о берёзе;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Развивать  у детей познавательную активность, активизировать и обогащать их словарь;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Воспитывать любовь к русской берёзке, бережное отношения к ней.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Учить создавать красоту своими руками.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Помочь детям осмыслить, что берёза – символ Родины, России, один из главных образов народного творчества.     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14323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152900" y="1445775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РУКОВОДИТЕЛИ ПРОЕКТА: Шумилова Марина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Александровна, Горбунова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Елена Валентиновна.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ОБРАЗОВАТЕЛЬНОЕ УЧЕРЕЖДЕНИЕ: МБДОУ "Колосок"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ТЕМА ПРОЕКТА: Русская берёза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ТИПОЛОГИЯ ПРОЕКТА: групповой.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КАТЕГОРИЯ: дошкольники 4-6 лет.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ПРОДОЛЖИТЕЛЬНОСТЬ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ПРОЕКТА: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краткосрочный (2 недели)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УЧАСТНИКИ ПРОЕКТА: дети, воспитатели группы, родители.</a:t>
            </a:r>
          </a:p>
        </p:txBody>
      </p:sp>
    </p:spTree>
    <p:extLst>
      <p:ext uri="{BB962C8B-B14F-4D97-AF65-F5344CB8AC3E}">
        <p14:creationId xmlns:p14="http://schemas.microsoft.com/office/powerpoint/2010/main" val="21411155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75985" y="274638"/>
            <a:ext cx="8899753" cy="1771876"/>
          </a:xfrm>
        </p:spPr>
        <p:txBody>
          <a:bodyPr/>
          <a:lstStyle/>
          <a:p>
            <a:pPr lvl="0" algn="ctr" eaLnBrk="1" hangingPunct="1">
              <a:defRPr/>
            </a:pPr>
            <a:r>
              <a:rPr lang="ru-RU" sz="2400" b="1" i="1" kern="1200" dirty="0">
                <a:solidFill>
                  <a:srgbClr val="FFFF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Важным в нашей работе является общение детей с окружающим социумом.</a:t>
            </a:r>
            <a:br>
              <a:rPr lang="ru-RU" sz="2400" b="1" i="1" kern="1200" dirty="0">
                <a:solidFill>
                  <a:srgbClr val="FFFFFF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400" b="1" i="1" kern="1200" dirty="0">
                <a:solidFill>
                  <a:srgbClr val="FFFF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Стали традиционными встречи с уважаемыми людьми села, ветеранами труда, народными умельцами.</a:t>
            </a:r>
            <a:br>
              <a:rPr lang="ru-RU" sz="2400" b="1" i="1" kern="1200" dirty="0">
                <a:solidFill>
                  <a:srgbClr val="FFFFFF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10" name="Объект 9"/>
          <p:cNvSpPr>
            <a:spLocks noGrp="1"/>
          </p:cNvSpPr>
          <p:nvPr>
            <p:ph sz="half" idx="2"/>
          </p:nvPr>
        </p:nvSpPr>
        <p:spPr>
          <a:xfrm>
            <a:off x="832262" y="1654628"/>
            <a:ext cx="8077199" cy="968829"/>
          </a:xfrm>
        </p:spPr>
        <p:txBody>
          <a:bodyPr/>
          <a:lstStyle/>
          <a:p>
            <a:pPr marL="0" indent="0" algn="ctr">
              <a:buNone/>
            </a:pPr>
            <a:endParaRPr lang="ru-RU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Встреча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с вышивальщицей </a:t>
            </a:r>
          </a:p>
          <a:p>
            <a:pPr marL="0" indent="0" algn="ctr">
              <a:buNone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Голубевой Софьей 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асильевной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96291" y="3535370"/>
            <a:ext cx="684414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Встреча с мастером по плетению корзин Шишкиным Владимиром Ивановичем</a:t>
            </a:r>
          </a:p>
        </p:txBody>
      </p:sp>
    </p:spTree>
    <p:extLst>
      <p:ext uri="{BB962C8B-B14F-4D97-AF65-F5344CB8AC3E}">
        <p14:creationId xmlns:p14="http://schemas.microsoft.com/office/powerpoint/2010/main" val="37480529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2057400" y="5464629"/>
            <a:ext cx="6411686" cy="1256846"/>
          </a:xfrm>
        </p:spPr>
        <p:txBody>
          <a:bodyPr/>
          <a:lstStyle/>
          <a:p>
            <a:pPr>
              <a:defRPr/>
            </a:pP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Встречи с участницами хора </a:t>
            </a: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ндреевского ДК</a:t>
            </a:r>
            <a:endParaRPr lang="en-US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D:\фото\пр.русской песни 11\SAM_105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429" y="261256"/>
            <a:ext cx="6640285" cy="4980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522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809625" y="382588"/>
            <a:ext cx="8070850" cy="5697537"/>
          </a:xfrm>
        </p:spPr>
        <p:txBody>
          <a:bodyPr/>
          <a:lstStyle/>
          <a:p>
            <a:pPr algn="ctr"/>
            <a:r>
              <a:rPr lang="ru-RU" alt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Патриотизм в современных условиях</a:t>
            </a:r>
            <a:br>
              <a:rPr lang="ru-RU" alt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это с одной стороны преданность Родине, </a:t>
            </a:r>
            <a:br>
              <a:rPr lang="ru-RU" alt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 с другой – сохранение культурной самобытности  народа. </a:t>
            </a:r>
            <a:br>
              <a:rPr lang="ru-RU" alt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Любовь маленького ребенка-дошкольника к Родине начинается с отношения к самым близким людям – отцу, матери, дедушке, бабушке, своему селу, улице, дому, в котором он живет, к детскому саду.</a:t>
            </a:r>
            <a:br>
              <a:rPr lang="ru-RU" alt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Исторические знания </a:t>
            </a:r>
            <a:br>
              <a:rPr lang="ru-RU" alt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важны для формирования гражданской позиции растущего человека, воспитания любви к «малой»      </a:t>
            </a:r>
            <a:br>
              <a:rPr lang="ru-RU" alt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Родине, гордости за людей, трудами и талантами которых славна она.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53988" y="1"/>
            <a:ext cx="8813742" cy="544286"/>
          </a:xfrm>
        </p:spPr>
        <p:txBody>
          <a:bodyPr/>
          <a:lstStyle/>
          <a:p>
            <a:pPr marL="287338" indent="457200" algn="ctr" eaLnBrk="1" hangingPunct="1">
              <a:spcBef>
                <a:spcPct val="0"/>
              </a:spcBef>
              <a:buFontTx/>
              <a:buNone/>
            </a:pP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Уголки патриотического воспитания</a:t>
            </a:r>
            <a:r>
              <a:rPr lang="ru-RU" altLang="ru-RU" sz="1800" i="1" dirty="0" smtClean="0">
                <a:latin typeface="Lucida Sans Unicode" panose="020B0602030504020204" pitchFamily="34" charset="0"/>
              </a:rPr>
              <a:t/>
            </a:r>
            <a:br>
              <a:rPr lang="ru-RU" altLang="ru-RU" sz="1800" i="1" dirty="0" smtClean="0">
                <a:latin typeface="Lucida Sans Unicode" panose="020B0602030504020204" pitchFamily="34" charset="0"/>
              </a:rPr>
            </a:br>
            <a:endParaRPr lang="ru-RU" altLang="ru-RU" sz="1800" i="1" dirty="0" smtClean="0">
              <a:latin typeface="Lucida Sans Unicode" panose="020B0602030504020204" pitchFamily="34" charset="0"/>
            </a:endParaRPr>
          </a:p>
        </p:txBody>
      </p:sp>
      <p:pic>
        <p:nvPicPr>
          <p:cNvPr id="8194" name="Picture 2" descr="C:\Users\Userss\Desktop\фото\наши стенды ст. гр\SAM_01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71" y="533400"/>
            <a:ext cx="4114800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Userss\Desktop\фото\наши стенды ст. гр\SAM_014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171" y="533400"/>
            <a:ext cx="4140198" cy="3105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Userss\Desktop\фото\эккурсия по учреждению\SAM_126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6242" y="3809999"/>
            <a:ext cx="4220028" cy="2993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39485" y="290966"/>
            <a:ext cx="8719457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Мероприятия, посвященные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70-летию Победы в Великой Отечественной Войне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1941–1945.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l"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Проведение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 детьми тематических занятий, бесед о Великой Отечественной войне 1941-1945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годов.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Проведение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совместной акции с родителями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«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Они защитили край родной!»</a:t>
            </a:r>
          </a:p>
          <a:p>
            <a:pPr algn="l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(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подбор материала и составление презентаций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альбомов родителями  совместно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 воспитанниками о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родственниках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соседях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знакомых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воевавших в годы ВОВ) </a:t>
            </a:r>
          </a:p>
          <a:p>
            <a:pPr algn="l"/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pic>
        <p:nvPicPr>
          <p:cNvPr id="8" name="Рисунок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9943" y="4386942"/>
            <a:ext cx="3401783" cy="22901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547778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877032" y="5170714"/>
            <a:ext cx="675533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Выставка  детских </a:t>
            </a:r>
            <a:r>
              <a:rPr lang="ru-RU" sz="32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работ</a:t>
            </a:r>
            <a:r>
              <a:rPr lang="ru-RU" sz="32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«Салют в честь праздника Победы»</a:t>
            </a:r>
            <a:endParaRPr lang="ru-RU" sz="3200" dirty="0"/>
          </a:p>
        </p:txBody>
      </p:sp>
      <p:pic>
        <p:nvPicPr>
          <p:cNvPr id="6146" name="Picture 2" descr="F:\DCIM\178PHOTO\SAM_04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914" y="166006"/>
            <a:ext cx="6672943" cy="5004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23292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1912256" y="5486400"/>
            <a:ext cx="6738256" cy="1055914"/>
          </a:xfrm>
        </p:spPr>
        <p:txBody>
          <a:bodyPr/>
          <a:lstStyle/>
          <a:p>
            <a:pPr>
              <a:defRPr/>
            </a:pP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Изготовление приглашений для тружеников тыла и детей войны</a:t>
            </a:r>
            <a:r>
              <a:rPr lang="ru-RU" dirty="0" smtClean="0"/>
              <a:t>.</a:t>
            </a:r>
            <a:endParaRPr lang="en-US" dirty="0"/>
          </a:p>
        </p:txBody>
      </p:sp>
      <p:pic>
        <p:nvPicPr>
          <p:cNvPr id="8194" name="Picture 2" descr="F:\DCIM\178PHOTO\SAM_04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256" y="718458"/>
            <a:ext cx="5936344" cy="4452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97338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4099" name="Picture 3" descr="F:\DCIM\178PHOTO\SAM_042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8857"/>
            <a:ext cx="4680857" cy="351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F:\DCIM\178PHOTO\SAM_042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313" y="3477986"/>
            <a:ext cx="4212772" cy="3159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127171" y="221120"/>
            <a:ext cx="372291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Создание в группе уголка  «70-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летию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Победы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посвящается…»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48401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07571" y="116568"/>
            <a:ext cx="7772400" cy="1470025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Оформление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тематических альбомов: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702629" y="1545770"/>
            <a:ext cx="4212771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«Поздравляем с Днем Победы!»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Страницы истории </a:t>
            </a:r>
            <a:endParaRPr lang="ru-RU" sz="2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Великой Отечественной 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Войны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Они защитили край родной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!»</a:t>
            </a:r>
          </a:p>
          <a:p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(альбом о ветеранах ВОВ)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«Они трудились в тылу» </a:t>
            </a:r>
            <a:endParaRPr lang="ru-RU" sz="2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(альбом о тружениках тыла)</a:t>
            </a:r>
          </a:p>
          <a:p>
            <a:endParaRPr lang="ru-RU" sz="2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DCIM\178PHOTO\SAM_04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57" y="1545770"/>
            <a:ext cx="3933373" cy="2950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44908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029198" y="293676"/>
            <a:ext cx="3777345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Проведение праздничного утренника, посвященного  Дню Победы в Великой Отечественной войне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l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1" name="Picture 3" descr="F:\DCIM\178PHOTO\SAM_036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3713" y="2448112"/>
            <a:ext cx="4414157" cy="3310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78640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1415142" y="704395"/>
            <a:ext cx="5900057" cy="4128861"/>
          </a:xfrm>
        </p:spPr>
        <p:txBody>
          <a:bodyPr/>
          <a:lstStyle/>
          <a:p>
            <a:pPr>
              <a:defRPr/>
            </a:pPr>
            <a:r>
              <a:rPr lang="ru-RU" sz="9600" b="1" i="1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en-US" sz="96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436947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76758" y="505436"/>
            <a:ext cx="7914701" cy="5774177"/>
          </a:xfrm>
        </p:spPr>
        <p:txBody>
          <a:bodyPr/>
          <a:lstStyle/>
          <a:p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патриотического воспитания детей дошкольного возраста – привить любовь к Отечеству, </a:t>
            </a:r>
            <a:endParaRPr lang="ru-RU" sz="2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гордость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его культуру.</a:t>
            </a:r>
          </a:p>
          <a:p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Формирование гражданственно-патриотического отношения и чувства сопричастности:</a:t>
            </a:r>
          </a:p>
          <a:p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к семье, городу, стране;</a:t>
            </a:r>
          </a:p>
          <a:p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к природе родного края;</a:t>
            </a:r>
          </a:p>
          <a:p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к культурному наследию своего народа.</a:t>
            </a:r>
          </a:p>
          <a:p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 Воспитание чувства собственного достоинства у ребенка как представителя своего народа;</a:t>
            </a:r>
          </a:p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Воспитание патриотизма и чувства гордости за свою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страну.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19825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2284" y="0"/>
            <a:ext cx="8229600" cy="598714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с учреждениями социума</a:t>
            </a:r>
            <a:endParaRPr lang="ru-RU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0052513"/>
              </p:ext>
            </p:extLst>
          </p:nvPr>
        </p:nvGraphicFramePr>
        <p:xfrm>
          <a:off x="555171" y="598713"/>
          <a:ext cx="8131629" cy="58565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3896859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06829" y="546900"/>
            <a:ext cx="8610600" cy="517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Тематическая неделя </a:t>
            </a:r>
            <a:r>
              <a:rPr lang="ru-RU" sz="2400" b="1" dirty="0">
                <a:latin typeface="Times New Roman" pitchFamily="18" charset="0"/>
                <a:ea typeface="Times New Roman"/>
                <a:cs typeface="Times New Roman" pitchFamily="18" charset="0"/>
              </a:rPr>
              <a:t>«Наша Родина - Россия»</a:t>
            </a:r>
            <a:endParaRPr lang="ru-RU" sz="16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dirty="0">
                <a:latin typeface="Times New Roman" pitchFamily="18" charset="0"/>
                <a:ea typeface="Calibri"/>
                <a:cs typeface="Times New Roman" pitchFamily="18" charset="0"/>
              </a:rPr>
              <a:t>Цель: Углубить и систематизировать представления детей о Родине – России, </a:t>
            </a:r>
            <a:endParaRPr lang="ru-RU" sz="16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dirty="0">
                <a:latin typeface="Times New Roman" pitchFamily="18" charset="0"/>
                <a:ea typeface="Calibri"/>
                <a:cs typeface="Times New Roman" pitchFamily="18" charset="0"/>
              </a:rPr>
              <a:t>– закрепить знания детей о государственной символике России (герб, флаг) </a:t>
            </a:r>
            <a:endParaRPr lang="ru-RU" sz="16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dirty="0">
                <a:latin typeface="Times New Roman" pitchFamily="18" charset="0"/>
                <a:ea typeface="Calibri"/>
                <a:cs typeface="Times New Roman" pitchFamily="18" charset="0"/>
              </a:rPr>
              <a:t>– </a:t>
            </a:r>
            <a:r>
              <a:rPr lang="ru-RU" sz="2000" dirty="0" smtClean="0">
                <a:latin typeface="Times New Roman" pitchFamily="18" charset="0"/>
                <a:ea typeface="Calibri"/>
                <a:cs typeface="Times New Roman" pitchFamily="18" charset="0"/>
              </a:rPr>
              <a:t>продолжать </a:t>
            </a:r>
            <a:r>
              <a:rPr lang="ru-RU" sz="2000" dirty="0">
                <a:latin typeface="Times New Roman" pitchFamily="18" charset="0"/>
                <a:ea typeface="Calibri"/>
                <a:cs typeface="Times New Roman" pitchFamily="18" charset="0"/>
              </a:rPr>
              <a:t>учить детей находить на карте границы России, город, </a:t>
            </a:r>
            <a:r>
              <a:rPr lang="ru-RU" sz="2000" dirty="0" smtClean="0">
                <a:latin typeface="Times New Roman" pitchFamily="18" charset="0"/>
                <a:ea typeface="Calibri"/>
                <a:cs typeface="Times New Roman" pitchFamily="18" charset="0"/>
              </a:rPr>
              <a:t>район.</a:t>
            </a:r>
          </a:p>
          <a:p>
            <a:pPr>
              <a:spcAft>
                <a:spcPts val="0"/>
              </a:spcAft>
            </a:pPr>
            <a:r>
              <a:rPr lang="ru-RU" sz="2000" dirty="0" smtClean="0">
                <a:latin typeface="Times New Roman" pitchFamily="18" charset="0"/>
                <a:ea typeface="Calibri"/>
                <a:cs typeface="Times New Roman" pitchFamily="18" charset="0"/>
              </a:rPr>
              <a:t>– </a:t>
            </a:r>
            <a:r>
              <a:rPr lang="ru-RU" sz="2000" dirty="0">
                <a:latin typeface="Times New Roman" pitchFamily="18" charset="0"/>
                <a:ea typeface="Calibri"/>
                <a:cs typeface="Times New Roman" pitchFamily="18" charset="0"/>
              </a:rPr>
              <a:t>обогатить словарный запас у дошкольников по данной теме;</a:t>
            </a:r>
            <a:endParaRPr lang="ru-RU" sz="16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dirty="0">
                <a:latin typeface="Times New Roman" pitchFamily="18" charset="0"/>
                <a:ea typeface="Calibri"/>
                <a:cs typeface="Times New Roman" pitchFamily="18" charset="0"/>
              </a:rPr>
              <a:t> – развивать диалогическую речь у дошкольника, умение слушать своих товарищей; учить отвечать на вопросы предложениями. </a:t>
            </a:r>
            <a:endParaRPr lang="ru-RU" sz="16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dirty="0">
                <a:latin typeface="Times New Roman" pitchFamily="18" charset="0"/>
                <a:ea typeface="Calibri"/>
                <a:cs typeface="Times New Roman" pitchFamily="18" charset="0"/>
              </a:rPr>
              <a:t>– продолжать учить детей самостоятельно и последовательно составлять описательные рассказы о стране которой мы живем, используя накопленные знания;</a:t>
            </a:r>
            <a:endParaRPr lang="ru-RU" sz="16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dirty="0">
                <a:latin typeface="Times New Roman" pitchFamily="18" charset="0"/>
                <a:ea typeface="Calibri"/>
                <a:cs typeface="Times New Roman" pitchFamily="18" charset="0"/>
              </a:rPr>
              <a:t>– продолжать воспитывать у детей патриотические чувства к Родине; </a:t>
            </a:r>
            <a:endParaRPr lang="ru-RU" sz="16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dirty="0" smtClean="0">
                <a:latin typeface="Times New Roman" pitchFamily="18" charset="0"/>
                <a:ea typeface="Calibri"/>
                <a:cs typeface="Times New Roman" pitchFamily="18" charset="0"/>
              </a:rPr>
              <a:t>                       –   формировать </a:t>
            </a:r>
            <a:r>
              <a:rPr lang="ru-RU" sz="2000" dirty="0">
                <a:latin typeface="Times New Roman" pitchFamily="18" charset="0"/>
                <a:ea typeface="Calibri"/>
                <a:cs typeface="Times New Roman" pitchFamily="18" charset="0"/>
              </a:rPr>
              <a:t>чувство любви и гордости к своей малой </a:t>
            </a:r>
            <a:r>
              <a:rPr lang="ru-RU" sz="2000" dirty="0" smtClean="0">
                <a:latin typeface="Times New Roman" pitchFamily="18" charset="0"/>
                <a:ea typeface="Calibri"/>
                <a:cs typeface="Times New Roman" pitchFamily="18" charset="0"/>
              </a:rPr>
              <a:t>Родине</a:t>
            </a:r>
            <a:r>
              <a:rPr lang="ru-RU" sz="2000" dirty="0"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  <a:endParaRPr lang="ru-RU" sz="16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latin typeface="Times New Roman" pitchFamily="18" charset="0"/>
                <a:ea typeface="Times New Roman"/>
                <a:cs typeface="Times New Roman" pitchFamily="18" charset="0"/>
              </a:rPr>
              <a:t> </a:t>
            </a:r>
            <a:endParaRPr lang="ru-RU" sz="1600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90141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8762" y="88135"/>
            <a:ext cx="8095238" cy="683046"/>
          </a:xfrm>
        </p:spPr>
        <p:txBody>
          <a:bodyPr/>
          <a:lstStyle/>
          <a:p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506165" y="1217019"/>
            <a:ext cx="3532187" cy="2893106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Встреча с библиотекарем Андреевской библиотеки Стати Людмилой Владимировной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2369127" y="3713667"/>
            <a:ext cx="3600680" cy="2233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Встреча  с главой Андреевского </a:t>
            </a:r>
            <a:r>
              <a:rPr lang="ru-RU" sz="2400" dirty="0" smtClean="0">
                <a:latin typeface="Times New Roman"/>
                <a:ea typeface="Calibri"/>
                <a:cs typeface="Times New Roman"/>
              </a:rPr>
              <a:t>сельского поселения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r>
              <a:rPr lang="ru-RU" sz="2400" dirty="0">
                <a:latin typeface="Times New Roman"/>
                <a:ea typeface="Calibri"/>
              </a:rPr>
              <a:t> Кочневой </a:t>
            </a:r>
            <a:r>
              <a:rPr lang="ru-RU" sz="2400" dirty="0" smtClean="0">
                <a:latin typeface="Times New Roman"/>
                <a:ea typeface="Calibri"/>
              </a:rPr>
              <a:t>Ольгой Михайловной</a:t>
            </a:r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669469" y="2537752"/>
            <a:ext cx="315682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Развлечение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Россия - Родина моя»</a:t>
            </a:r>
          </a:p>
        </p:txBody>
      </p:sp>
    </p:spTree>
    <p:extLst>
      <p:ext uri="{BB962C8B-B14F-4D97-AF65-F5344CB8AC3E}">
        <p14:creationId xmlns:p14="http://schemas.microsoft.com/office/powerpoint/2010/main" val="12282084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04799" y="272142"/>
            <a:ext cx="8545285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dirty="0" smtClean="0">
                <a:latin typeface="Times New Roman"/>
                <a:ea typeface="Times New Roman"/>
              </a:rPr>
              <a:t>Тематическая неделя: </a:t>
            </a:r>
            <a:r>
              <a:rPr lang="ru-RU" sz="2400" dirty="0">
                <a:latin typeface="Times New Roman"/>
                <a:ea typeface="Times New Roman"/>
              </a:rPr>
              <a:t>«</a:t>
            </a:r>
            <a:r>
              <a:rPr lang="ru-RU" sz="2000" b="1" dirty="0">
                <a:latin typeface="Times New Roman"/>
                <a:ea typeface="Times New Roman"/>
              </a:rPr>
              <a:t>День Победы</a:t>
            </a:r>
            <a:r>
              <a:rPr lang="ru-RU" sz="2400" dirty="0">
                <a:latin typeface="Times New Roman"/>
                <a:ea typeface="Times New Roman"/>
              </a:rPr>
              <a:t>».</a:t>
            </a:r>
            <a:endParaRPr lang="ru-RU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2400" dirty="0">
                <a:latin typeface="Times New Roman"/>
                <a:ea typeface="Times New Roman"/>
              </a:rPr>
              <a:t>Цель:  Создать условия для восприятия целостной картины самой кровопролитной и страшной из войн в истории человечества.</a:t>
            </a:r>
          </a:p>
          <a:p>
            <a:pPr>
              <a:spcAft>
                <a:spcPts val="0"/>
              </a:spcAft>
            </a:pPr>
            <a:r>
              <a:rPr lang="ru-RU" sz="2400" dirty="0">
                <a:latin typeface="Times New Roman"/>
                <a:ea typeface="Times New Roman"/>
              </a:rPr>
              <a:t>Формировать гражданственность, чувство любви и гордости к Родине на основе изучения военной истории Отечества. Воспитывать защитников своей страны, стремление быть смелым и отважным.</a:t>
            </a:r>
          </a:p>
          <a:p>
            <a:pPr>
              <a:spcAft>
                <a:spcPts val="0"/>
              </a:spcAft>
            </a:pPr>
            <a:r>
              <a:rPr lang="ru-RU" sz="2400" dirty="0">
                <a:latin typeface="Times New Roman"/>
                <a:ea typeface="Times New Roman"/>
              </a:rPr>
              <a:t>Развивать способности в восприятии и анализе литературных произведений, живописи, музыки, театра, кино, архитектуры. Учить выражать свои чувства, обогащать словарный запас.</a:t>
            </a:r>
          </a:p>
          <a:p>
            <a:pPr>
              <a:spcAft>
                <a:spcPts val="0"/>
              </a:spcAft>
            </a:pPr>
            <a:r>
              <a:rPr lang="ru-RU" sz="2400" dirty="0">
                <a:latin typeface="Times New Roman"/>
                <a:ea typeface="Times New Roman"/>
              </a:rPr>
              <a:t>Прививать любовь к песням военных лет.</a:t>
            </a:r>
          </a:p>
          <a:p>
            <a:pPr>
              <a:spcAft>
                <a:spcPts val="0"/>
              </a:spcAft>
            </a:pPr>
            <a:r>
              <a:rPr lang="ru-RU" sz="2400" dirty="0">
                <a:latin typeface="Times New Roman"/>
                <a:ea typeface="Times New Roman"/>
              </a:rPr>
              <a:t>Углубить знания детей о Российской армии, познакомить с традициями празднования Дня Победы . </a:t>
            </a:r>
            <a:endParaRPr lang="ru-RU" sz="24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504497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4"/>
          <p:cNvSpPr txBox="1">
            <a:spLocks noChangeArrowheads="1"/>
          </p:cNvSpPr>
          <p:nvPr/>
        </p:nvSpPr>
        <p:spPr bwMode="auto">
          <a:xfrm>
            <a:off x="4880472" y="161925"/>
            <a:ext cx="4263528" cy="1243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endParaRPr lang="ru-RU" altLang="ru-RU" sz="2000" dirty="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ru-RU" alt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Встречи с тружениками тыла</a:t>
            </a:r>
            <a:endParaRPr lang="ru-RU" altLang="ru-RU" sz="28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70" name="Picture 6" descr="00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527" y="1644361"/>
            <a:ext cx="4875709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486236" y="725774"/>
            <a:ext cx="2895600" cy="476250"/>
          </a:xfrm>
        </p:spPr>
        <p:txBody>
          <a:bodyPr/>
          <a:lstStyle/>
          <a:p>
            <a:pPr>
              <a:defRPr/>
            </a:pP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«Этих дней не смолкнет слава»</a:t>
            </a:r>
            <a:endParaRPr lang="en-US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2925" y="2368924"/>
            <a:ext cx="4419925" cy="331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2305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флаг РОссии 2">
  <a:themeElements>
    <a:clrScheme name="флаг РОссии 2 1">
      <a:dk1>
        <a:srgbClr val="000000"/>
      </a:dk1>
      <a:lt1>
        <a:srgbClr val="FFFFFF"/>
      </a:lt1>
      <a:dk2>
        <a:srgbClr val="4682B4"/>
      </a:dk2>
      <a:lt2>
        <a:srgbClr val="FFFFFF"/>
      </a:lt2>
      <a:accent1>
        <a:srgbClr val="058CFF"/>
      </a:accent1>
      <a:accent2>
        <a:srgbClr val="B5CFE7"/>
      </a:accent2>
      <a:accent3>
        <a:srgbClr val="B0C1D6"/>
      </a:accent3>
      <a:accent4>
        <a:srgbClr val="DADADA"/>
      </a:accent4>
      <a:accent5>
        <a:srgbClr val="AAC5FF"/>
      </a:accent5>
      <a:accent6>
        <a:srgbClr val="A4BBD1"/>
      </a:accent6>
      <a:hlink>
        <a:srgbClr val="DBEFFF"/>
      </a:hlink>
      <a:folHlink>
        <a:srgbClr val="D1E0FF"/>
      </a:folHlink>
    </a:clrScheme>
    <a:fontScheme name="флаг РОссии 2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 Unicode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 Unicode" pitchFamily="34" charset="0"/>
            <a:cs typeface="Arial" charset="0"/>
          </a:defRPr>
        </a:defPPr>
      </a:lstStyle>
    </a:lnDef>
  </a:objectDefaults>
  <a:extraClrSchemeLst>
    <a:extraClrScheme>
      <a:clrScheme name="флаг РОссии 2 1">
        <a:dk1>
          <a:srgbClr val="000000"/>
        </a:dk1>
        <a:lt1>
          <a:srgbClr val="FFFFFF"/>
        </a:lt1>
        <a:dk2>
          <a:srgbClr val="4682B4"/>
        </a:dk2>
        <a:lt2>
          <a:srgbClr val="FFFFFF"/>
        </a:lt2>
        <a:accent1>
          <a:srgbClr val="058CFF"/>
        </a:accent1>
        <a:accent2>
          <a:srgbClr val="B5CFE7"/>
        </a:accent2>
        <a:accent3>
          <a:srgbClr val="B0C1D6"/>
        </a:accent3>
        <a:accent4>
          <a:srgbClr val="DADADA"/>
        </a:accent4>
        <a:accent5>
          <a:srgbClr val="AAC5FF"/>
        </a:accent5>
        <a:accent6>
          <a:srgbClr val="A4BBD1"/>
        </a:accent6>
        <a:hlink>
          <a:srgbClr val="DBEFFF"/>
        </a:hlink>
        <a:folHlink>
          <a:srgbClr val="D1E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флаг РОссии 2 2">
        <a:dk1>
          <a:srgbClr val="000000"/>
        </a:dk1>
        <a:lt1>
          <a:srgbClr val="FFFFFF"/>
        </a:lt1>
        <a:dk2>
          <a:srgbClr val="4682B4"/>
        </a:dk2>
        <a:lt2>
          <a:srgbClr val="FFFFFF"/>
        </a:lt2>
        <a:accent1>
          <a:srgbClr val="0F94FF"/>
        </a:accent1>
        <a:accent2>
          <a:srgbClr val="05EFFF"/>
        </a:accent2>
        <a:accent3>
          <a:srgbClr val="B0C1D6"/>
        </a:accent3>
        <a:accent4>
          <a:srgbClr val="DADADA"/>
        </a:accent4>
        <a:accent5>
          <a:srgbClr val="AAC8FF"/>
        </a:accent5>
        <a:accent6>
          <a:srgbClr val="04D9E7"/>
        </a:accent6>
        <a:hlink>
          <a:srgbClr val="DBFDFF"/>
        </a:hlink>
        <a:folHlink>
          <a:srgbClr val="DBEE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флаг РОссии 2 3">
        <a:dk1>
          <a:srgbClr val="000000"/>
        </a:dk1>
        <a:lt1>
          <a:srgbClr val="FFFFFF"/>
        </a:lt1>
        <a:dk2>
          <a:srgbClr val="4682B4"/>
        </a:dk2>
        <a:lt2>
          <a:srgbClr val="FFFFFF"/>
        </a:lt2>
        <a:accent1>
          <a:srgbClr val="FF4F05"/>
        </a:accent1>
        <a:accent2>
          <a:srgbClr val="FFBB05"/>
        </a:accent2>
        <a:accent3>
          <a:srgbClr val="B0C1D6"/>
        </a:accent3>
        <a:accent4>
          <a:srgbClr val="DADADA"/>
        </a:accent4>
        <a:accent5>
          <a:srgbClr val="FFB2AA"/>
        </a:accent5>
        <a:accent6>
          <a:srgbClr val="E7A904"/>
        </a:accent6>
        <a:hlink>
          <a:srgbClr val="DBEEFF"/>
        </a:hlink>
        <a:folHlink>
          <a:srgbClr val="FFE7D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флаг РОссии 2 4">
        <a:dk1>
          <a:srgbClr val="000000"/>
        </a:dk1>
        <a:lt1>
          <a:srgbClr val="FFFFFF"/>
        </a:lt1>
        <a:dk2>
          <a:srgbClr val="4682B4"/>
        </a:dk2>
        <a:lt2>
          <a:srgbClr val="FFFFFF"/>
        </a:lt2>
        <a:accent1>
          <a:srgbClr val="FF8A05"/>
        </a:accent1>
        <a:accent2>
          <a:srgbClr val="E8FF05"/>
        </a:accent2>
        <a:accent3>
          <a:srgbClr val="B0C1D6"/>
        </a:accent3>
        <a:accent4>
          <a:srgbClr val="DADADA"/>
        </a:accent4>
        <a:accent5>
          <a:srgbClr val="FFC4AA"/>
        </a:accent5>
        <a:accent6>
          <a:srgbClr val="D2E704"/>
        </a:accent6>
        <a:hlink>
          <a:srgbClr val="FCDBFF"/>
        </a:hlink>
        <a:folHlink>
          <a:srgbClr val="DBE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флаг РОссии 2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058CFF"/>
        </a:accent1>
        <a:accent2>
          <a:srgbClr val="B5CFE7"/>
        </a:accent2>
        <a:accent3>
          <a:srgbClr val="FFFFFF"/>
        </a:accent3>
        <a:accent4>
          <a:srgbClr val="000000"/>
        </a:accent4>
        <a:accent5>
          <a:srgbClr val="AAC5FF"/>
        </a:accent5>
        <a:accent6>
          <a:srgbClr val="A4BBD1"/>
        </a:accent6>
        <a:hlink>
          <a:srgbClr val="DBEFFF"/>
        </a:hlink>
        <a:folHlink>
          <a:srgbClr val="D1E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флаг РОссии 2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0F94FF"/>
        </a:accent1>
        <a:accent2>
          <a:srgbClr val="05EFFF"/>
        </a:accent2>
        <a:accent3>
          <a:srgbClr val="FFFFFF"/>
        </a:accent3>
        <a:accent4>
          <a:srgbClr val="000000"/>
        </a:accent4>
        <a:accent5>
          <a:srgbClr val="AAC8FF"/>
        </a:accent5>
        <a:accent6>
          <a:srgbClr val="04D9E7"/>
        </a:accent6>
        <a:hlink>
          <a:srgbClr val="DBFDFF"/>
        </a:hlink>
        <a:folHlink>
          <a:srgbClr val="DBEE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флаг РОссии 2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F4F05"/>
        </a:accent1>
        <a:accent2>
          <a:srgbClr val="FFBB05"/>
        </a:accent2>
        <a:accent3>
          <a:srgbClr val="FFFFFF"/>
        </a:accent3>
        <a:accent4>
          <a:srgbClr val="000000"/>
        </a:accent4>
        <a:accent5>
          <a:srgbClr val="FFB2AA"/>
        </a:accent5>
        <a:accent6>
          <a:srgbClr val="E7A904"/>
        </a:accent6>
        <a:hlink>
          <a:srgbClr val="DBEEFF"/>
        </a:hlink>
        <a:folHlink>
          <a:srgbClr val="FFE7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флаг РОссии 2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F8A05"/>
        </a:accent1>
        <a:accent2>
          <a:srgbClr val="E8FF05"/>
        </a:accent2>
        <a:accent3>
          <a:srgbClr val="FFFFFF"/>
        </a:accent3>
        <a:accent4>
          <a:srgbClr val="000000"/>
        </a:accent4>
        <a:accent5>
          <a:srgbClr val="FFC4AA"/>
        </a:accent5>
        <a:accent6>
          <a:srgbClr val="D2E704"/>
        </a:accent6>
        <a:hlink>
          <a:srgbClr val="FCDBFF"/>
        </a:hlink>
        <a:folHlink>
          <a:srgbClr val="DBE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флаг РОссии 2</Template>
  <TotalTime>1646</TotalTime>
  <Words>849</Words>
  <Application>Microsoft Office PowerPoint</Application>
  <PresentationFormat>Экран (4:3)</PresentationFormat>
  <Paragraphs>133</Paragraphs>
  <Slides>27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флаг РОссии 2</vt:lpstr>
      <vt:lpstr>  Муниципальное бюджетное дошкольное образовательное учреждение «Колосок»  </vt:lpstr>
      <vt:lpstr>Патриотизм в современных условиях  – это с одной стороны преданность Родине,  а с другой – сохранение культурной самобытности  народа.       Любовь маленького ребенка-дошкольника к Родине начинается с отношения к самым близким людям – отцу, матери, дедушке, бабушке, своему селу, улице, дому, в котором он живет, к детскому саду. Исторические знания  важны для формирования гражданской позиции растущего человека, воспитания любви к «малой»                     Родине, гордости за людей, трудами и талантами которых славна она.</vt:lpstr>
      <vt:lpstr>Презентация PowerPoint</vt:lpstr>
      <vt:lpstr>Взаимодействие с учреждениями социума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Тематическая неделя: « Хлеб –всему голова.»  Цель: Воспитывать бережное отношение к хлебу, уважение к труду людей, выращивающих хлеб. Развивать внимание, память, речевую активность, восприятие. Формировать представления о том пути, который проходит хлеб, чтобы появиться у нас на столе. Формировать представления о разнообразии хлебобулочных изделий.           Формировать представления о профессиях               людей, которые выращивают и производят хлеб. Итоговое мероприятие – праздник  «Слава хлебу на земле!»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Важным в нашей работе является общение детей с окружающим социумом. Стали традиционными встречи с уважаемыми людьми села, ветеранами труда, народными умельцами.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Оформление тематических альбомов: </vt:lpstr>
      <vt:lpstr>Презентация PowerPoint</vt:lpstr>
      <vt:lpstr>Презентация PowerPoint</vt:lpstr>
    </vt:vector>
  </TitlesOfParts>
  <Company>сад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 сад</dc:creator>
  <cp:lastModifiedBy>user</cp:lastModifiedBy>
  <cp:revision>121</cp:revision>
  <dcterms:created xsi:type="dcterms:W3CDTF">2011-01-19T05:35:31Z</dcterms:created>
  <dcterms:modified xsi:type="dcterms:W3CDTF">2017-08-22T07:38:13Z</dcterms:modified>
</cp:coreProperties>
</file>