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259" r:id="rId10"/>
    <p:sldId id="260" r:id="rId11"/>
    <p:sldId id="261" r:id="rId12"/>
    <p:sldId id="258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5" r:id="rId23"/>
    <p:sldId id="273" r:id="rId24"/>
    <p:sldId id="277" r:id="rId25"/>
    <p:sldId id="279" r:id="rId26"/>
    <p:sldId id="280" r:id="rId27"/>
    <p:sldId id="284" r:id="rId28"/>
    <p:sldId id="282" r:id="rId29"/>
    <p:sldId id="283" r:id="rId30"/>
    <p:sldId id="285" r:id="rId31"/>
    <p:sldId id="287" r:id="rId32"/>
    <p:sldId id="289" r:id="rId33"/>
    <p:sldId id="290" r:id="rId34"/>
    <p:sldId id="292" r:id="rId35"/>
    <p:sldId id="291" r:id="rId36"/>
    <p:sldId id="293" r:id="rId37"/>
    <p:sldId id="294" r:id="rId38"/>
    <p:sldId id="30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99"/>
    <a:srgbClr val="660066"/>
    <a:srgbClr val="E13F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 varScale="1">
        <p:scale>
          <a:sx n="205" d="100"/>
          <a:sy n="205" d="100"/>
        </p:scale>
        <p:origin x="-14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2EE1-BF0A-45D5-AB38-1688DFEE6DE9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5118-E6E4-416F-92F4-B84014F9E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9908-1E46-47A9-A79E-12D7CE3B05B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2E03-402B-47BA-91DA-28A548B1A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80E6-66CF-47AF-8374-B03946C8DB50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EA08-B1DC-4736-AD22-249EEE24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6C1-0706-49D8-B20E-9596BE413848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6678-0155-49F7-8923-33B30E39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A94D-98F7-4F3B-9651-C86E53446116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E33E-0C45-4C91-A1AB-F24FD9710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D8BD-B0E1-4C32-B068-1BDED678FB8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CE9A-F43F-49E5-AF0E-5059613C7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8450-6CFA-4A70-8818-5D1E9661864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5CB7-3A6E-4614-8987-11B2CD59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E91F4-E00A-4883-AF4C-9E6193ADF09F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FF1F-356C-425A-A81B-335710F9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463A-B310-447D-8F97-B8BCC048A4FF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9562-F15E-4426-B989-328F05849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9640-0F99-4292-9237-9D744611C38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C59C-DAD2-4045-A7FA-592525D52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4731-CCBF-469B-B91A-795A58B0DB45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276D-A817-4F32-B462-210BCF60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4A340-DFB8-4AA7-89E2-C38469E43508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14285-841C-4EFC-A029-008A5604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2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6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0.jpeg"/><Relationship Id="rId7" Type="http://schemas.openxmlformats.org/officeDocument/2006/relationships/image" Target="../media/image5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1.jpeg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jpeg"/><Relationship Id="rId7" Type="http://schemas.openxmlformats.org/officeDocument/2006/relationships/image" Target="../media/image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4.png"/><Relationship Id="rId4" Type="http://schemas.openxmlformats.org/officeDocument/2006/relationships/image" Target="../media/image73.jpe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9.jpeg"/><Relationship Id="rId7" Type="http://schemas.openxmlformats.org/officeDocument/2006/relationships/image" Target="../media/image7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1.jpeg"/><Relationship Id="rId7" Type="http://schemas.openxmlformats.org/officeDocument/2006/relationships/image" Target="../media/image6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2.jpe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5.jpeg"/><Relationship Id="rId7" Type="http://schemas.openxmlformats.org/officeDocument/2006/relationships/image" Target="../media/image70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7.jpeg"/><Relationship Id="rId7" Type="http://schemas.openxmlformats.org/officeDocument/2006/relationships/image" Target="../media/image69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88.jpe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0.jpeg"/><Relationship Id="rId7" Type="http://schemas.openxmlformats.org/officeDocument/2006/relationships/image" Target="../media/image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91.jpe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7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0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6.jpeg"/><Relationship Id="rId7" Type="http://schemas.openxmlformats.org/officeDocument/2006/relationships/image" Target="../media/image69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8.jpeg"/><Relationship Id="rId7" Type="http://schemas.openxmlformats.org/officeDocument/2006/relationships/image" Target="../media/image7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image" Target="../media/image99.jpe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660400" y="115888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C00000"/>
                </a:solidFill>
                <a:latin typeface="Trebuchet MS" pitchFamily="34" charset="0"/>
              </a:rPr>
              <a:t>Место реализации проекта:</a:t>
            </a:r>
            <a:r>
              <a:rPr lang="ru-RU" sz="2000">
                <a:latin typeface="Trebuchet MS" pitchFamily="34" charset="0"/>
              </a:rPr>
              <a:t> </a:t>
            </a:r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МОУ БСОШ №2 дошкольная группа                       пос. Борисоглебский</a:t>
            </a:r>
          </a:p>
        </p:txBody>
      </p:sp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1139825" y="4797425"/>
            <a:ext cx="73437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Verdana,Bold"/>
              </a:rPr>
              <a:t>Участники проекта: </a:t>
            </a:r>
            <a:r>
              <a:rPr lang="ru-RU" sz="2000" b="1">
                <a:solidFill>
                  <a:srgbClr val="0070C0"/>
                </a:solidFill>
                <a:latin typeface="Verdana,Bold"/>
              </a:rPr>
              <a:t>воспитанники дошкольной группы</a:t>
            </a:r>
          </a:p>
          <a:p>
            <a:r>
              <a:rPr lang="ru-RU" sz="2000" b="1">
                <a:solidFill>
                  <a:srgbClr val="0070C0"/>
                </a:solidFill>
                <a:latin typeface="Verdana,Bold"/>
              </a:rPr>
              <a:t>4-7 лет</a:t>
            </a:r>
          </a:p>
          <a:p>
            <a:r>
              <a:rPr lang="ru-RU" sz="2000" b="1">
                <a:solidFill>
                  <a:srgbClr val="FF0000"/>
                </a:solidFill>
                <a:latin typeface="Verdana,Bold"/>
              </a:rPr>
              <a:t>Авторы проекта: </a:t>
            </a:r>
            <a:r>
              <a:rPr lang="ru-RU" sz="2000" b="1">
                <a:solidFill>
                  <a:srgbClr val="0070C0"/>
                </a:solidFill>
                <a:latin typeface="Verdana,Bold"/>
              </a:rPr>
              <a:t>Батурина Ю.В., </a:t>
            </a:r>
            <a:r>
              <a:rPr lang="ru-RU" sz="2000" b="1">
                <a:solidFill>
                  <a:srgbClr val="0070C0"/>
                </a:solidFill>
                <a:latin typeface="Trebuchet MS" pitchFamily="34" charset="0"/>
              </a:rPr>
              <a:t>Палачева И.В.</a:t>
            </a:r>
          </a:p>
          <a:p>
            <a:r>
              <a:rPr lang="ru-RU" sz="2000" b="1">
                <a:solidFill>
                  <a:srgbClr val="FF0000"/>
                </a:solidFill>
                <a:latin typeface="Trebuchet MS" pitchFamily="34" charset="0"/>
              </a:rPr>
              <a:t>Руководитель проекта: </a:t>
            </a:r>
            <a:r>
              <a:rPr lang="ru-RU" sz="2000" b="1">
                <a:solidFill>
                  <a:srgbClr val="0070C0"/>
                </a:solidFill>
                <a:latin typeface="Trebuchet MS" pitchFamily="34" charset="0"/>
              </a:rPr>
              <a:t>Шляпнева Е.А.</a:t>
            </a:r>
            <a:endParaRPr lang="ru-RU" sz="2000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38375"/>
            <a:ext cx="7416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49263"/>
            <a:ext cx="27368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016375" y="6299200"/>
            <a:ext cx="128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rebuchet MS" pitchFamily="34" charset="0"/>
              </a:rPr>
              <a:t>2014 год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1227138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9888" y="5815013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7875" y="13144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79388" y="1557338"/>
            <a:ext cx="84963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rgbClr val="C00000"/>
                </a:solidFill>
                <a:latin typeface="Trebuchet MS" pitchFamily="34" charset="0"/>
              </a:rPr>
              <a:t>Этапы проекта:</a:t>
            </a:r>
          </a:p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1 этап </a:t>
            </a:r>
            <a:r>
              <a:rPr lang="ru-RU" sz="3200" b="1">
                <a:latin typeface="Trebuchet MS" pitchFamily="34" charset="0"/>
              </a:rPr>
              <a:t>- </a:t>
            </a:r>
            <a:r>
              <a:rPr lang="ru-RU" sz="3200" b="1">
                <a:solidFill>
                  <a:srgbClr val="0070C0"/>
                </a:solidFill>
                <a:latin typeface="Trebuchet MS" pitchFamily="34" charset="0"/>
              </a:rPr>
              <a:t>выбор темы и объекта</a:t>
            </a:r>
          </a:p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2 этап </a:t>
            </a:r>
            <a:r>
              <a:rPr lang="ru-RU" sz="3200" b="1">
                <a:latin typeface="Trebuchet MS" pitchFamily="34" charset="0"/>
              </a:rPr>
              <a:t>- </a:t>
            </a:r>
            <a:r>
              <a:rPr lang="ru-RU" sz="3200" b="1">
                <a:solidFill>
                  <a:srgbClr val="0070C0"/>
                </a:solidFill>
                <a:latin typeface="Trebuchet MS" pitchFamily="34" charset="0"/>
              </a:rPr>
              <a:t>сбор информации( беседа, фотографии, интервью)</a:t>
            </a:r>
          </a:p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3 этап </a:t>
            </a:r>
            <a:r>
              <a:rPr lang="ru-RU" sz="3200" b="1">
                <a:latin typeface="Trebuchet MS" pitchFamily="34" charset="0"/>
              </a:rPr>
              <a:t>- </a:t>
            </a:r>
            <a:r>
              <a:rPr lang="ru-RU" sz="3200" b="1">
                <a:solidFill>
                  <a:srgbClr val="0070C0"/>
                </a:solidFill>
                <a:latin typeface="Trebuchet MS" pitchFamily="34" charset="0"/>
              </a:rPr>
              <a:t>оформление работы( создание проекта)</a:t>
            </a:r>
          </a:p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4 этап </a:t>
            </a:r>
            <a:r>
              <a:rPr lang="ru-RU" sz="3200" b="1">
                <a:latin typeface="Trebuchet MS" pitchFamily="34" charset="0"/>
              </a:rPr>
              <a:t>– </a:t>
            </a:r>
            <a:r>
              <a:rPr lang="ru-RU" sz="3200" b="1">
                <a:solidFill>
                  <a:srgbClr val="0070C0"/>
                </a:solidFill>
                <a:latin typeface="Trebuchet MS" pitchFamily="34" charset="0"/>
              </a:rPr>
              <a:t>демонстрация проекта</a:t>
            </a:r>
          </a:p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5 этап </a:t>
            </a:r>
            <a:r>
              <a:rPr lang="ru-RU" sz="3200" b="1">
                <a:solidFill>
                  <a:srgbClr val="0070C0"/>
                </a:solidFill>
                <a:latin typeface="Trebuchet MS" pitchFamily="34" charset="0"/>
              </a:rPr>
              <a:t>– создание клуба бабушек.</a:t>
            </a:r>
            <a:endParaRPr lang="ru-RU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6327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413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414">
            <a:off x="6243638" y="1387475"/>
            <a:ext cx="25923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93675" y="147002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rebuchet MS" pitchFamily="34" charset="0"/>
              </a:rPr>
              <a:t>У меня есть бабушка. Её зовут </a:t>
            </a:r>
            <a:r>
              <a:rPr lang="ru-RU" sz="2000" b="1">
                <a:solidFill>
                  <a:srgbClr val="FF0000"/>
                </a:solidFill>
                <a:latin typeface="Trebuchet MS" pitchFamily="34" charset="0"/>
              </a:rPr>
              <a:t>Галина Александровна</a:t>
            </a:r>
            <a:r>
              <a:rPr lang="ru-RU" sz="2000" b="1">
                <a:solidFill>
                  <a:srgbClr val="0070C0"/>
                </a:solidFill>
                <a:latin typeface="Trebuchet MS" pitchFamily="34" charset="0"/>
              </a:rPr>
              <a:t>. Бабушка любит печь пироги. Я люблю ходить к ней в гости, потому что она добрая. Я очень люблю свою бабушку и  посвящаю бабушке эти стихи:</a:t>
            </a:r>
            <a:endParaRPr lang="ru-RU" sz="200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286000" y="46736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Я бабуленьку родную очень крепко поцелую.</a:t>
            </a:r>
          </a:p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Ведь бабуленька моя очень-очень добрая.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1619250" y="6343650"/>
            <a:ext cx="220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Артем Сапожников</a:t>
            </a:r>
          </a:p>
        </p:txBody>
      </p:sp>
      <p:sp>
        <p:nvSpPr>
          <p:cNvPr id="23557" name="WordArt 2"/>
          <p:cNvSpPr>
            <a:spLocks noChangeArrowheads="1" noChangeShapeType="1" noTextEdit="1"/>
          </p:cNvSpPr>
          <p:nvPr/>
        </p:nvSpPr>
        <p:spPr bwMode="auto">
          <a:xfrm>
            <a:off x="755650" y="312738"/>
            <a:ext cx="76327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3558" name="Picture 2" descr="D:\Профиль\Desktop\знаечки_выпуск\IMG_2482_Артём Сапожни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9219">
            <a:off x="452438" y="4735513"/>
            <a:ext cx="12049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578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176463"/>
            <a:ext cx="5619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3968750"/>
            <a:ext cx="563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6019800"/>
            <a:ext cx="5667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813" y="3398838"/>
            <a:ext cx="21812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Профиль\Desktop\материалы к презентации о бабушках подгот гр\фото бабушек подготовит группа\img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5298">
            <a:off x="198438" y="1619250"/>
            <a:ext cx="27114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827088" y="5184775"/>
            <a:ext cx="48879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	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Только бабушка моя обо мне все знает,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Но секреты все она строго сохраняет.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Ей могу всегда и все я легко доверить,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И она всегда в меня может твердо верить.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0" y="3846513"/>
            <a:ext cx="4559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Одну мою бабушку зовут </a:t>
            </a:r>
          </a:p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Наталья Алексеевна</a:t>
            </a:r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.  Она работает директором школы.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Я живу у бабушки. Мы вместе любим прибираться и я ей всегда помогаю.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973388" y="2035175"/>
            <a:ext cx="191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Зимин Тимофей</a:t>
            </a:r>
          </a:p>
        </p:txBody>
      </p:sp>
      <p:sp>
        <p:nvSpPr>
          <p:cNvPr id="24581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3446463"/>
            <a:ext cx="32035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2771775" y="1439863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У меня две бабушки. Они такие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разные и я их очень люблю.</a:t>
            </a:r>
          </a:p>
        </p:txBody>
      </p:sp>
      <p:sp>
        <p:nvSpPr>
          <p:cNvPr id="24584" name="Прямоугольник 6"/>
          <p:cNvSpPr>
            <a:spLocks noChangeArrowheads="1"/>
          </p:cNvSpPr>
          <p:nvPr/>
        </p:nvSpPr>
        <p:spPr bwMode="auto">
          <a:xfrm>
            <a:off x="5019675" y="20859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уважаю бабулю свою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Ей помогаю я и не грублю.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 ней мне так тихо, спокойно всегда,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 бабушкой мне и беда  не беда.</a:t>
            </a:r>
          </a:p>
        </p:txBody>
      </p:sp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5508625" y="5922963"/>
            <a:ext cx="3635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Вторую бабушку зовут </a:t>
            </a:r>
          </a:p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Ушакова Валентина Борисовна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4586" name="Picture 2" descr="D:\Профиль\Desktop\знаечки_выпуск\IMG_2184_Тимофей Зим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50" y="2405063"/>
            <a:ext cx="12001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1438275"/>
            <a:ext cx="1409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4525" y="4368800"/>
            <a:ext cx="565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0175" y="1427163"/>
            <a:ext cx="6127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713" y="5711825"/>
            <a:ext cx="5667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3210">
            <a:off x="669925" y="1739900"/>
            <a:ext cx="334803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518025" y="177958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Мою любимую бабушку зовут</a:t>
            </a:r>
          </a:p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Щукина Надежда Геннадьевна.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работает. Мы любим приезжать к ней в гости всей семьей. Мне нравится бывать у бабушки, потому что она кормит вкусным борщом. 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очень любит разные цветы. 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нее их много.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835150" y="4724400"/>
            <a:ext cx="4860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У бабушки в руках кипит работа,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А сердце у бабули все из злата,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В нем есть добро и обо всех забота,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Душой, ведь говорят, она богата.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5838825" y="6350000"/>
            <a:ext cx="164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Внук Максим</a:t>
            </a:r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4740275"/>
            <a:ext cx="1778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3" y="1484313"/>
            <a:ext cx="62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4513" y="4265613"/>
            <a:ext cx="5762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7475" y="54562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 descr="D:\Профиль\Desktop\знаечки_выпуск\IMG_2973_Щукин Макси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9745">
            <a:off x="6337300" y="4529138"/>
            <a:ext cx="1123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0775" y="61277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4200">
            <a:off x="6775450" y="2979738"/>
            <a:ext cx="2235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686050" y="2170113"/>
            <a:ext cx="6543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меня есть бабушка. Её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Татьяна Валентиновна</a:t>
            </a:r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очень любит готовить и шить. Мне нравится гостить у нее. Я люблю бабушку.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85800" y="4186238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Дорогая бабушка, нежно обнимаю,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Быть с тобою рядышком каждый день мечтаю!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Вместе нам так весело, очень интересно.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Будь всегда такою же бабушкой чудесной!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859338" y="5732463"/>
            <a:ext cx="182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Колесова Даша</a:t>
            </a:r>
          </a:p>
        </p:txBody>
      </p:sp>
      <p:sp>
        <p:nvSpPr>
          <p:cNvPr id="26629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8076">
            <a:off x="165100" y="1922463"/>
            <a:ext cx="2540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D:\Профиль\Desktop\знаечки_выпуск\IMG_2234_Даша Колес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7613" y="3646488"/>
            <a:ext cx="12779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5468938"/>
            <a:ext cx="19446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325813"/>
            <a:ext cx="5762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0225" y="1504950"/>
            <a:ext cx="6175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75" y="5005388"/>
            <a:ext cx="595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18038"/>
            <a:ext cx="270033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2">
            <a:off x="6988175" y="2089150"/>
            <a:ext cx="20494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2016125" y="1820863"/>
            <a:ext cx="5473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Мне в жизни очень повезло. У меня есть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замечательная бабушка. Её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Базунова Вера Васильевна. </a:t>
            </a:r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Я очень люблю ходить к бабушке в гости, потому что с ней весело. Бабушка очень любит готовить. Я очень люблю свою бабушку.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2917825" y="37020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Мудрая и добрая бабушка моя,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Ей могу доверит я все не тая.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И она всегда мне может дать совет, Слушаю ее я. Ей немало лет.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За плечами опыт жизненный лежит. 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Бабушка, как ангел, от невзгод хранит.</a:t>
            </a: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23813" y="1841500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Апакушина Люба</a:t>
            </a:r>
          </a:p>
        </p:txBody>
      </p:sp>
      <p:sp>
        <p:nvSpPr>
          <p:cNvPr id="27654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7655" name="Picture 2" descr="D:\Профиль\Desktop\знаечки_выпуск\IMG_2137_Люба Апакуш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276475"/>
            <a:ext cx="1450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25" y="3887788"/>
            <a:ext cx="576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2125" y="1412875"/>
            <a:ext cx="635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3213" y="5497513"/>
            <a:ext cx="21812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1895475"/>
            <a:ext cx="15843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9235">
            <a:off x="6005513" y="1911350"/>
            <a:ext cx="28940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0209">
            <a:off x="387350" y="1865313"/>
            <a:ext cx="264001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2305050" y="5229225"/>
            <a:ext cx="49117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к бабушке любимой тихонечко прижмусь. 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Она меня обнимет и сказку мне расскажет.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Кощеев и злодеев ничуть я не боюсь,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Ведь бабушка со мной, и мне не страшно даже.</a:t>
            </a:r>
          </a:p>
        </p:txBody>
      </p:sp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3081338" y="1497013"/>
            <a:ext cx="289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Егорова Тая с бабушкой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82550" y="4030663"/>
            <a:ext cx="8694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У меня есть любимая бабушка. Ее зовут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Елена Анатольевна</a:t>
            </a:r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Она работает учительницей в начальной школе. Мне нравится бывать у бабушки потому, что она добрая и веселая, со мной занимается. Бабушка любит цветы и петь песни. </a:t>
            </a:r>
          </a:p>
        </p:txBody>
      </p:sp>
      <p:sp>
        <p:nvSpPr>
          <p:cNvPr id="28679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" y="5230813"/>
            <a:ext cx="21812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5150" y="1450975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113" y="15049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6188" y="4868863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1627188"/>
            <a:ext cx="3222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74650" y="18303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Мою любимую бабушку зовут</a:t>
            </a:r>
          </a:p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Батурина  Анэлия Ивановна.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очень любит прибираться и я ей помогаю. Мне нравится бывать у нее, потому что там есть много игрушек. Я люблю свою бабушку и посвящаю ей стихи: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167063" y="40306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бабушкина внучка, мне все так говорят.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Конечно, я ведь очень на бабушку похожа.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Таким же синим цветом глаза мои горят.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И смех у нас похож, и нос, и щеки тоже.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665288" y="6219825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Внучка Настя</a:t>
            </a:r>
          </a:p>
        </p:txBody>
      </p:sp>
      <p:sp>
        <p:nvSpPr>
          <p:cNvPr id="29701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9702" name="Picture 2" descr="D:\Профиль\Desktop\знаечки_выпуск\IMG_2227_Нстя Батур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1284">
            <a:off x="930275" y="3854450"/>
            <a:ext cx="15113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4025" y="36337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4386263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1660525"/>
            <a:ext cx="6365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66851">
            <a:off x="357188" y="1662113"/>
            <a:ext cx="385286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4387850" y="17732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меня есть бабушка. Её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Ядыкина Наталья Михайловна.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любит петь песни и танцевать. Она веселая, добрая. Я люблю приходить к ней в гости и слушать ее сказки. Бабушка любит печь пироги и очень вкусно готовит. Я ее очень люблю.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212975" y="4632325"/>
            <a:ext cx="4970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Мы с моею бабушкой лучшие друзья!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До чего ж хорошая бабушка моя!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Мы не любим унывать,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Можем спеть и станцевать.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6372225" y="6188075"/>
            <a:ext cx="1874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Алена Батурина</a:t>
            </a:r>
          </a:p>
        </p:txBody>
      </p:sp>
      <p:sp>
        <p:nvSpPr>
          <p:cNvPr id="30725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30726" name="Picture 2" descr="D:\Профиль\Desktop\знаечки_выпуск\IMG_2252_Алёна Батур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368">
            <a:off x="7210425" y="4262438"/>
            <a:ext cx="12128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47625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3325" y="6100763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4825" y="41132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1844675"/>
            <a:ext cx="6365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463" y="2205038"/>
            <a:ext cx="43926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633538" y="5229225"/>
            <a:ext cx="568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У бабули внук и внучка – Почему и Почемучка.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Целый день свои вопросы задает народ курносый.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Ну и Внучка! Ну и внук! Бабушку они сумели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Сделать доктором наук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И всего за две недели!</a:t>
            </a: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2073275" y="1457325"/>
            <a:ext cx="5472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Нашу бабушку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Надежда Александровна</a:t>
            </a:r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Мы ее любим и посвящаем  стихи:</a:t>
            </a:r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0" y="4643438"/>
            <a:ext cx="192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Кирилл Колесов</a:t>
            </a:r>
          </a:p>
        </p:txBody>
      </p:sp>
      <p:pic>
        <p:nvPicPr>
          <p:cNvPr id="31750" name="Picture 2" descr="D:\Профиль\Desktop\знаечки_выпуск\IMG_2234_Даша Коле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732">
            <a:off x="7278688" y="2146300"/>
            <a:ext cx="15589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D:\Профиль\Desktop\знаечки_выпуск\IMG_2277_Кирилл Колес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0780">
            <a:off x="241300" y="2117725"/>
            <a:ext cx="15795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Прямоугольник 1"/>
          <p:cNvSpPr>
            <a:spLocks noChangeArrowheads="1"/>
          </p:cNvSpPr>
          <p:nvPr/>
        </p:nvSpPr>
        <p:spPr bwMode="auto">
          <a:xfrm>
            <a:off x="7323138" y="4783138"/>
            <a:ext cx="1820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Колесова Даша</a:t>
            </a: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4483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525" y="5013325"/>
            <a:ext cx="155733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4493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6167438"/>
            <a:ext cx="5381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8150" y="1439863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535113" y="36513"/>
            <a:ext cx="684053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  <a:latin typeface="Cambria Math" pitchFamily="18" charset="0"/>
              </a:rPr>
              <a:t>Казалось бы – простое слово</a:t>
            </a:r>
            <a:r>
              <a:rPr lang="ru-RU" sz="3200" b="1" i="1">
                <a:latin typeface="Cambria Math" pitchFamily="18" charset="0"/>
              </a:rPr>
              <a:t> </a:t>
            </a:r>
            <a:r>
              <a:rPr lang="ru-RU" sz="3200" b="1" i="1">
                <a:solidFill>
                  <a:srgbClr val="FF0000"/>
                </a:solidFill>
                <a:latin typeface="Cambria Math" pitchFamily="18" charset="0"/>
              </a:rPr>
              <a:t>БАБУШКА,</a:t>
            </a:r>
          </a:p>
          <a:p>
            <a:r>
              <a:rPr lang="ru-RU" sz="3200" b="1" i="1">
                <a:solidFill>
                  <a:srgbClr val="00B050"/>
                </a:solidFill>
                <a:latin typeface="Cambria Math" pitchFamily="18" charset="0"/>
              </a:rPr>
              <a:t>Но как оно особенно звучит!</a:t>
            </a:r>
          </a:p>
          <a:p>
            <a:r>
              <a:rPr lang="ru-RU" sz="3200" b="1" i="1">
                <a:solidFill>
                  <a:srgbClr val="0070C0"/>
                </a:solidFill>
                <a:latin typeface="Cambria Math" pitchFamily="18" charset="0"/>
              </a:rPr>
              <a:t>В нем – лучик солнца и гора оладушек,</a:t>
            </a:r>
          </a:p>
          <a:p>
            <a:r>
              <a:rPr lang="ru-RU" sz="3200" b="1" i="1">
                <a:solidFill>
                  <a:srgbClr val="00B050"/>
                </a:solidFill>
                <a:latin typeface="Cambria Math" pitchFamily="18" charset="0"/>
              </a:rPr>
              <a:t>В нем сказка детства ласково журчит!</a:t>
            </a:r>
          </a:p>
          <a:p>
            <a:r>
              <a:rPr lang="ru-RU" sz="3200" b="1" i="1">
                <a:solidFill>
                  <a:srgbClr val="0070C0"/>
                </a:solidFill>
                <a:latin typeface="Cambria Math" pitchFamily="18" charset="0"/>
              </a:rPr>
              <a:t>В нем – чуткое внимание</a:t>
            </a:r>
          </a:p>
          <a:p>
            <a:r>
              <a:rPr lang="ru-RU" sz="3200" b="1" i="1">
                <a:solidFill>
                  <a:srgbClr val="00B050"/>
                </a:solidFill>
                <a:latin typeface="Cambria Math" pitchFamily="18" charset="0"/>
              </a:rPr>
              <a:t>Улыбки свет, тепло любимых рук!</a:t>
            </a:r>
          </a:p>
          <a:p>
            <a:r>
              <a:rPr lang="ru-RU" sz="3200" b="1" i="1">
                <a:solidFill>
                  <a:srgbClr val="0070C0"/>
                </a:solidFill>
                <a:latin typeface="Cambria Math" pitchFamily="18" charset="0"/>
              </a:rPr>
              <a:t>Бегут года, но все же, как и прежде,</a:t>
            </a:r>
          </a:p>
          <a:p>
            <a:r>
              <a:rPr lang="ru-RU" sz="3200" b="1" i="1">
                <a:solidFill>
                  <a:srgbClr val="00B050"/>
                </a:solidFill>
                <a:latin typeface="Cambria Math" pitchFamily="18" charset="0"/>
              </a:rPr>
              <a:t>Ты, </a:t>
            </a:r>
            <a:r>
              <a:rPr lang="ru-RU" sz="3200" b="1" i="1">
                <a:solidFill>
                  <a:srgbClr val="FF0000"/>
                </a:solidFill>
                <a:latin typeface="Cambria Math" pitchFamily="18" charset="0"/>
              </a:rPr>
              <a:t>БАБУШКА</a:t>
            </a:r>
            <a:r>
              <a:rPr lang="ru-RU" sz="3200" b="1" i="1">
                <a:solidFill>
                  <a:srgbClr val="00B050"/>
                </a:solidFill>
                <a:latin typeface="Cambria Math" pitchFamily="18" charset="0"/>
              </a:rPr>
              <a:t>, мой самый лучший друг.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9682">
            <a:off x="6135688" y="3917950"/>
            <a:ext cx="21669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909763" y="46688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У меня есть бабушка,</a:t>
            </a:r>
          </a:p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Лучшая подружка.</a:t>
            </a:r>
          </a:p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Дня не сможем мы прожить</a:t>
            </a:r>
          </a:p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С нею друг без дружки.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-30163" y="1504950"/>
            <a:ext cx="28797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Макарычева Александра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2424113" y="1874838"/>
            <a:ext cx="57610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меня есть замечательная бабушка. 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Её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Тетерина Светлана Игоревна.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Я живу у бабушки.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любит заниматься делами и я ей помогаю. Моя бабушка печет вкусные блинчики. Связала мне теплый свитер. Очень любит цветы, особенно розы. Я очень люблю свою бабушку и посвящаю ей стихи: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2774" name="Picture 2" descr="D:\Профиль\Desktop\знаечки_выпуск\IMG_2341_Саша Макарыч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0357">
            <a:off x="614363" y="1989138"/>
            <a:ext cx="163671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652963"/>
            <a:ext cx="1727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38" y="4130675"/>
            <a:ext cx="5143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504950"/>
            <a:ext cx="21240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150495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7250" y="6235700"/>
            <a:ext cx="531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4469">
            <a:off x="6927850" y="3208338"/>
            <a:ext cx="17780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3478213" y="3500438"/>
            <a:ext cx="5124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Очень бабушку люблю!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Ей я помогаю.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В магазине все куплю,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В доме подметаю.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5278438" y="6469063"/>
            <a:ext cx="174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Илья Чистяков</a:t>
            </a:r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2843213" y="1519238"/>
            <a:ext cx="6616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Мою бабушку зовут  </a:t>
            </a:r>
          </a:p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Муравьева Татьяна Александровна.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Мы живем вместе с бабушкой.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Бабушка очень любит наводить порядок и я ей помогаю.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Я вместе с ней хожу в магазин. 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Я очень люблю свою бабушку.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3089">
            <a:off x="422275" y="2208213"/>
            <a:ext cx="232251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D:\Профиль\Desktop\знаечки_выпуск\IMG_2409_Илья Чистя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4953000"/>
            <a:ext cx="12366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876925"/>
            <a:ext cx="1428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16563"/>
            <a:ext cx="2181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4575" y="1539875"/>
            <a:ext cx="5381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0563" y="5346700"/>
            <a:ext cx="5397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39075" y="15716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363" y="1536700"/>
            <a:ext cx="22669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3411538"/>
            <a:ext cx="2051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2260600" y="1465263"/>
            <a:ext cx="5375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У меня две бабушки. 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Они такие разные и я их очень люблю.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63500" y="6321425"/>
            <a:ext cx="4027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Шустрова Татьяна Александровна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5651500" y="4878388"/>
            <a:ext cx="3217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Орлова Елена Григорьевна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95250" y="2078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Бабушка</a:t>
            </a:r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моя сама доброта,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Там, где ты, там уют, чистота.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Вкусные блинчики и пирожки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Буйная зелень, с цветами горшки.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4090988" y="58689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Бабушка моя лучше всех на свете,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Радует меня сладкими конфетами.</a:t>
            </a:r>
          </a:p>
        </p:txBody>
      </p:sp>
      <p:sp>
        <p:nvSpPr>
          <p:cNvPr id="34825" name="Прямоугольник 9"/>
          <p:cNvSpPr>
            <a:spLocks noChangeArrowheads="1"/>
          </p:cNvSpPr>
          <p:nvPr/>
        </p:nvSpPr>
        <p:spPr bwMode="auto">
          <a:xfrm>
            <a:off x="3492500" y="5332413"/>
            <a:ext cx="192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Шустрова Алена</a:t>
            </a:r>
          </a:p>
        </p:txBody>
      </p:sp>
      <p:pic>
        <p:nvPicPr>
          <p:cNvPr id="34826" name="Picture 2" descr="D:\Профиль\Desktop\знаечки_выпуск\IMG_2361_Алёна Шустр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6538" y="3252788"/>
            <a:ext cx="123983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517650"/>
            <a:ext cx="6318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078038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0" y="4497388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1975" y="364490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4825" y="5732463"/>
            <a:ext cx="10191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4257">
            <a:off x="455613" y="2887663"/>
            <a:ext cx="21955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2987675" y="4076700"/>
            <a:ext cx="5795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Бабушка, бабуля, я знаю, угостишь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Домашним пирогом и вкусным сладким чаем.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Я знаю, без меня ты, бабушка, грустишь,</a:t>
            </a:r>
          </a:p>
          <a:p>
            <a:r>
              <a:rPr lang="ru-RU" sz="2000">
                <a:solidFill>
                  <a:srgbClr val="00B050"/>
                </a:solidFill>
                <a:latin typeface="Trebuchet MS" pitchFamily="34" charset="0"/>
              </a:rPr>
              <a:t>Я тоже без тебя тоскую и скучаю.</a:t>
            </a: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4716463" y="5910263"/>
            <a:ext cx="2084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Алеша Марасанов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998663" y="1552575"/>
            <a:ext cx="601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меня есть бабушка. 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Её зовут </a:t>
            </a:r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Мягкова Тамара Николаевна</a:t>
            </a:r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Я люблю свою бабушку и посвящаю ей стихи: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492375"/>
            <a:ext cx="24495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77323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21336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5661025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46823">
            <a:off x="504825" y="1773238"/>
            <a:ext cx="3130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3563938" y="15049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У меня есть две</a:t>
            </a:r>
          </a:p>
          <a:p>
            <a:r>
              <a:rPr lang="ru-RU" b="1">
                <a:solidFill>
                  <a:srgbClr val="0070C0"/>
                </a:solidFill>
                <a:latin typeface="Trebuchet MS" pitchFamily="34" charset="0"/>
              </a:rPr>
              <a:t>замечательные бабушки. Я их очень люблю и посвящаю им стихи: </a:t>
            </a:r>
            <a:endParaRPr lang="ru-RU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7673">
            <a:off x="6529388" y="4046538"/>
            <a:ext cx="21224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4991100" y="3494088"/>
            <a:ext cx="362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Боброва Наталья Емельяновна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6870" name="Прямоугольник 6"/>
          <p:cNvSpPr>
            <a:spLocks noChangeArrowheads="1"/>
          </p:cNvSpPr>
          <p:nvPr/>
        </p:nvSpPr>
        <p:spPr bwMode="auto">
          <a:xfrm>
            <a:off x="165100" y="40767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rebuchet MS" pitchFamily="34" charset="0"/>
              </a:rPr>
              <a:t>Чувикина Людмила Ивановна</a:t>
            </a:r>
            <a:endParaRPr lang="ru-RU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1717675" y="6092825"/>
            <a:ext cx="419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Внуки Василисса, Святослав и Марфа</a:t>
            </a:r>
          </a:p>
        </p:txBody>
      </p:sp>
      <p:sp>
        <p:nvSpPr>
          <p:cNvPr id="36872" name="Прямоугольник 8"/>
          <p:cNvSpPr>
            <a:spLocks noChangeArrowheads="1"/>
          </p:cNvSpPr>
          <p:nvPr/>
        </p:nvSpPr>
        <p:spPr bwMode="auto">
          <a:xfrm>
            <a:off x="165100" y="45577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Ты даришь веру и добро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Своим терпеньем и участьем,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Твоя улыбка – серебро,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Она наполнит душу счастьем!</a:t>
            </a:r>
          </a:p>
        </p:txBody>
      </p:sp>
      <p:sp>
        <p:nvSpPr>
          <p:cNvPr id="36873" name="Прямоугольник 9"/>
          <p:cNvSpPr>
            <a:spLocks noChangeArrowheads="1"/>
          </p:cNvSpPr>
          <p:nvPr/>
        </p:nvSpPr>
        <p:spPr bwMode="auto">
          <a:xfrm>
            <a:off x="4554538" y="24288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          Бабушка самая в мире родная,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         Самая лучшая и молодая.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          Бабушка наша активна всегда,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          Вечно красива и вечно горда!</a:t>
            </a:r>
          </a:p>
        </p:txBody>
      </p:sp>
      <p:pic>
        <p:nvPicPr>
          <p:cNvPr id="36874" name="Picture 2" descr="D:\Профиль\Desktop\знаечки_младшая\IMG_7309_Святослав Чувик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2436813"/>
            <a:ext cx="11160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3" descr="D:\Профиль\Desktop\знаечки_младшая\IMG_7312_Марфа Чувик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321175"/>
            <a:ext cx="11731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 descr="D:\Профиль\Desktop\знаечки_выпуск\IMG_2439_Василиса Чувик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329113"/>
            <a:ext cx="11271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7988" y="15573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268413"/>
            <a:ext cx="576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3860800"/>
            <a:ext cx="611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734050"/>
            <a:ext cx="17637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325" y="1517650"/>
            <a:ext cx="23383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636588" y="4694238"/>
            <a:ext cx="6769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Мою единственную и неповторимую бабушку зовут</a:t>
            </a:r>
            <a:r>
              <a:rPr lang="ru-RU">
                <a:latin typeface="Trebuchet MS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Татьяна Александровна Борунова</a:t>
            </a:r>
            <a:r>
              <a:rPr lang="ru-RU">
                <a:latin typeface="Trebuchet MS" pitchFamily="34" charset="0"/>
              </a:rPr>
              <a:t>. </a:t>
            </a:r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Я очень люблю свою бабушку и посвящаю ей стихи:</a:t>
            </a:r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4522788" y="5260975"/>
            <a:ext cx="5183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Я с каждым днем</a:t>
            </a:r>
          </a:p>
          <a:p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Все больше понимаю,</a:t>
            </a:r>
          </a:p>
          <a:p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Как ты мне дорога,</a:t>
            </a:r>
          </a:p>
          <a:p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Люблю тебя и уважаю,</a:t>
            </a:r>
          </a:p>
          <a:p>
            <a:r>
              <a:rPr lang="ru-RU" b="1">
                <a:solidFill>
                  <a:srgbClr val="00B050"/>
                </a:solidFill>
                <a:latin typeface="Trebuchet MS" pitchFamily="34" charset="0"/>
              </a:rPr>
              <a:t>Бабулечка моя!</a:t>
            </a:r>
            <a:endParaRPr lang="ru-RU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7092950" y="6289675"/>
            <a:ext cx="177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Артем Борунов</a:t>
            </a:r>
          </a:p>
        </p:txBody>
      </p:sp>
      <p:pic>
        <p:nvPicPr>
          <p:cNvPr id="37894" name="Picture 2" descr="D:\Профиль\Desktop\знаечки_младшая\IMG_7419_Артём Бору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900" y="4508500"/>
            <a:ext cx="12033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2039938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205038"/>
            <a:ext cx="18732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2800" y="5807075"/>
            <a:ext cx="97631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6597">
            <a:off x="684213" y="2114550"/>
            <a:ext cx="26066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3649663" y="2386013"/>
            <a:ext cx="3579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У меня есть дорогая бабушка </a:t>
            </a:r>
          </a:p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Самоленкова</a:t>
            </a:r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Вера Николаевна.</a:t>
            </a:r>
          </a:p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Я ее очень люблю.</a:t>
            </a: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3708400" y="3357563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У мамы – работа.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У папы – работа.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У них для меня 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Остается суббота.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А бабушка дома всегда.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Она не ругает меня никогда.</a:t>
            </a:r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6372225" y="530066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Фростов Семен</a:t>
            </a:r>
          </a:p>
        </p:txBody>
      </p:sp>
      <p:pic>
        <p:nvPicPr>
          <p:cNvPr id="38918" name="Picture 2" descr="D:\Профиль\Desktop\знаечки_младшая\IMG_7438_Семён Фрос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3974">
            <a:off x="7250113" y="2809875"/>
            <a:ext cx="1493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157788"/>
            <a:ext cx="27368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734050"/>
            <a:ext cx="1619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557338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876925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36449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438" y="4556125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37114">
            <a:off x="549275" y="2867025"/>
            <a:ext cx="25558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2"/>
          <p:cNvSpPr>
            <a:spLocks noChangeArrowheads="1"/>
          </p:cNvSpPr>
          <p:nvPr/>
        </p:nvSpPr>
        <p:spPr bwMode="auto">
          <a:xfrm>
            <a:off x="3800475" y="18446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Я открываю этот удивительный мир с моими замечательными бабушками.</a:t>
            </a:r>
          </a:p>
        </p:txBody>
      </p:sp>
      <p:sp>
        <p:nvSpPr>
          <p:cNvPr id="39941" name="Прямоугольник 5"/>
          <p:cNvSpPr>
            <a:spLocks noChangeArrowheads="1"/>
          </p:cNvSpPr>
          <p:nvPr/>
        </p:nvSpPr>
        <p:spPr bwMode="auto">
          <a:xfrm rot="-518514">
            <a:off x="28575" y="2168525"/>
            <a:ext cx="359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Кармакова Маргарита Ивановна</a:t>
            </a:r>
          </a:p>
        </p:txBody>
      </p:sp>
      <p:sp>
        <p:nvSpPr>
          <p:cNvPr id="39942" name="Прямоугольник 6"/>
          <p:cNvSpPr>
            <a:spLocks noChangeArrowheads="1"/>
          </p:cNvSpPr>
          <p:nvPr/>
        </p:nvSpPr>
        <p:spPr bwMode="auto">
          <a:xfrm>
            <a:off x="6086475" y="4187825"/>
            <a:ext cx="303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Пушкарева Нина Ивановна</a:t>
            </a:r>
          </a:p>
        </p:txBody>
      </p:sp>
      <p:sp>
        <p:nvSpPr>
          <p:cNvPr id="39943" name="Прямоугольник 7"/>
          <p:cNvSpPr>
            <a:spLocks noChangeArrowheads="1"/>
          </p:cNvSpPr>
          <p:nvPr/>
        </p:nvSpPr>
        <p:spPr bwMode="auto">
          <a:xfrm>
            <a:off x="3389313" y="249078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говорю, а бабушка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Не перебивает,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По крупинкам гречку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Сидит перебирает…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Нам хорошо – вот так, вдвоем.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Без бабушки – какой же дом?</a:t>
            </a:r>
          </a:p>
        </p:txBody>
      </p:sp>
      <p:sp>
        <p:nvSpPr>
          <p:cNvPr id="39944" name="Прямоугольник 8"/>
          <p:cNvSpPr>
            <a:spLocks noChangeArrowheads="1"/>
          </p:cNvSpPr>
          <p:nvPr/>
        </p:nvSpPr>
        <p:spPr bwMode="auto">
          <a:xfrm>
            <a:off x="3659188" y="6275388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Оля Пушкарева</a:t>
            </a:r>
          </a:p>
        </p:txBody>
      </p:sp>
      <p:pic>
        <p:nvPicPr>
          <p:cNvPr id="39945" name="Picture 2" descr="D:\Профиль\Desktop\знаечки_младшая\IMG_7357_Ольга Пушкарё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538" y="4373563"/>
            <a:ext cx="14128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6287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565400"/>
            <a:ext cx="1619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581525"/>
            <a:ext cx="576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5229225"/>
            <a:ext cx="46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12875"/>
            <a:ext cx="1428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3300413"/>
            <a:ext cx="36179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561975" y="22288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Самая веселая бабушка на свете – моя бабушка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Лаврентьева Вера Николаевна</a:t>
            </a:r>
            <a:r>
              <a:rPr lang="ru-RU">
                <a:latin typeface="Trebuchet MS" pitchFamily="34" charset="0"/>
              </a:rPr>
              <a:t>. </a:t>
            </a:r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Мы с ней дружно живем, книги читаем и песни поем. Я ее очень люблю.</a:t>
            </a: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4140200" y="6205538"/>
            <a:ext cx="177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Лиза Карякина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628775"/>
            <a:ext cx="3600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557338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60213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6092825"/>
            <a:ext cx="539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1535">
            <a:off x="185738" y="2492375"/>
            <a:ext cx="35750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3749675" y="24034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Мою бабушку зовут</a:t>
            </a:r>
          </a:p>
          <a:p>
            <a:r>
              <a:rPr lang="ru-RU">
                <a:latin typeface="Trebuchet MS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Седова Татьяна Викторовна</a:t>
            </a:r>
          </a:p>
        </p:txBody>
      </p:sp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4284663" y="3357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Со мною бабушка моя,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И значит главный в доме – я.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Могу я есть руками торт,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Нарочно хлопать дверью!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А с мамой это не пройдет.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уже проверил.</a:t>
            </a:r>
          </a:p>
        </p:txBody>
      </p:sp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5414963" y="5876925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Седов Матвей</a:t>
            </a:r>
          </a:p>
        </p:txBody>
      </p:sp>
      <p:pic>
        <p:nvPicPr>
          <p:cNvPr id="41990" name="Picture 2" descr="D:\Профиль\Desktop\знаечки_младшая\IMG_7345_Матвей Се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1343">
            <a:off x="7392988" y="4081463"/>
            <a:ext cx="14636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700213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7002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5445125"/>
            <a:ext cx="25209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1577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876925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1187450" y="3101975"/>
            <a:ext cx="8120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70C0"/>
                </a:solidFill>
                <a:latin typeface="Arial Black" pitchFamily="34" charset="0"/>
              </a:rPr>
              <a:t>знание своих</a:t>
            </a:r>
          </a:p>
          <a:p>
            <a:r>
              <a:rPr lang="ru-RU" sz="4000">
                <a:solidFill>
                  <a:srgbClr val="0070C0"/>
                </a:solidFill>
                <a:latin typeface="Arial Black" pitchFamily="34" charset="0"/>
              </a:rPr>
              <a:t>исторических корней.</a:t>
            </a: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674938" y="1916113"/>
            <a:ext cx="3794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u="sng">
                <a:solidFill>
                  <a:srgbClr val="FF0000"/>
                </a:solidFill>
                <a:latin typeface="Arial Black" pitchFamily="34" charset="0"/>
              </a:rPr>
              <a:t>Проблема:</a:t>
            </a:r>
            <a:r>
              <a:rPr lang="ru-RU" sz="44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4229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6110">
            <a:off x="6594475" y="1635125"/>
            <a:ext cx="23034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5027">
            <a:off x="260350" y="1651000"/>
            <a:ext cx="21224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2643188" y="1916113"/>
            <a:ext cx="39608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Мои бабушки очень на меня похожи. Они любят играть, гулять, веселиться, так же, как и я. Я люблю, когда они приходят ко мне в гости. Нам очень весело, когда мы вместе.</a:t>
            </a:r>
          </a:p>
        </p:txBody>
      </p:sp>
      <p:sp>
        <p:nvSpPr>
          <p:cNvPr id="43013" name="Прямоугольник 5"/>
          <p:cNvSpPr>
            <a:spLocks noChangeArrowheads="1"/>
          </p:cNvSpPr>
          <p:nvPr/>
        </p:nvSpPr>
        <p:spPr bwMode="auto">
          <a:xfrm>
            <a:off x="250825" y="5157788"/>
            <a:ext cx="3081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Дьячкова Галина Ивановна</a:t>
            </a:r>
          </a:p>
        </p:txBody>
      </p:sp>
      <p:sp>
        <p:nvSpPr>
          <p:cNvPr id="43014" name="Прямоугольник 6"/>
          <p:cNvSpPr>
            <a:spLocks noChangeArrowheads="1"/>
          </p:cNvSpPr>
          <p:nvPr/>
        </p:nvSpPr>
        <p:spPr bwMode="auto">
          <a:xfrm>
            <a:off x="5322888" y="5157788"/>
            <a:ext cx="3665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Захарова Галина Александровна</a:t>
            </a:r>
          </a:p>
        </p:txBody>
      </p:sp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3430588" y="6092825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Алена Дьячкова</a:t>
            </a:r>
          </a:p>
        </p:txBody>
      </p:sp>
      <p:pic>
        <p:nvPicPr>
          <p:cNvPr id="43016" name="Picture 2" descr="D:\Профиль\Desktop\знаечки_младшая\IMG_7495_Алёна Дьячк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5538" y="3927475"/>
            <a:ext cx="13382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5516563"/>
            <a:ext cx="24114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589588"/>
            <a:ext cx="21812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4292600"/>
            <a:ext cx="611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3716338"/>
            <a:ext cx="611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1484313"/>
            <a:ext cx="539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5428">
            <a:off x="6445250" y="1573213"/>
            <a:ext cx="21653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9242">
            <a:off x="442913" y="1573213"/>
            <a:ext cx="19796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1"/>
          <p:cNvSpPr>
            <a:spLocks noChangeArrowheads="1"/>
          </p:cNvSpPr>
          <p:nvPr/>
        </p:nvSpPr>
        <p:spPr bwMode="auto">
          <a:xfrm>
            <a:off x="0" y="4521200"/>
            <a:ext cx="332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Шошкина Елена Геннадьевна</a:t>
            </a:r>
          </a:p>
        </p:txBody>
      </p:sp>
      <p:sp>
        <p:nvSpPr>
          <p:cNvPr id="44037" name="Прямоугольник 2"/>
          <p:cNvSpPr>
            <a:spLocks noChangeArrowheads="1"/>
          </p:cNvSpPr>
          <p:nvPr/>
        </p:nvSpPr>
        <p:spPr bwMode="auto">
          <a:xfrm>
            <a:off x="5984875" y="4598988"/>
            <a:ext cx="3176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Олевская Раиса Гавриловна</a:t>
            </a:r>
          </a:p>
        </p:txBody>
      </p:sp>
      <p:pic>
        <p:nvPicPr>
          <p:cNvPr id="44038" name="Picture 2" descr="D:\Профиль\Desktop\знаечки_младшая\IMG_7449_Дмитрий Шошк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817688"/>
            <a:ext cx="17097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Прямоугольник 5"/>
          <p:cNvSpPr>
            <a:spLocks noChangeArrowheads="1"/>
          </p:cNvSpPr>
          <p:nvPr/>
        </p:nvSpPr>
        <p:spPr bwMode="auto">
          <a:xfrm>
            <a:off x="2703513" y="4999038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Мои добрые и ласковые бабушки</a:t>
            </a:r>
          </a:p>
        </p:txBody>
      </p:sp>
      <p:sp>
        <p:nvSpPr>
          <p:cNvPr id="44040" name="Прямоугольник 6"/>
          <p:cNvSpPr>
            <a:spLocks noChangeArrowheads="1"/>
          </p:cNvSpPr>
          <p:nvPr/>
        </p:nvSpPr>
        <p:spPr bwMode="auto">
          <a:xfrm>
            <a:off x="2843213" y="53673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Если внуки веселы, - 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Бабушки подавна: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 - Ишь, распелись, как щеглы,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До чего же славно!</a:t>
            </a:r>
          </a:p>
        </p:txBody>
      </p:sp>
      <p:sp>
        <p:nvSpPr>
          <p:cNvPr id="44041" name="Прямоугольник 7"/>
          <p:cNvSpPr>
            <a:spLocks noChangeArrowheads="1"/>
          </p:cNvSpPr>
          <p:nvPr/>
        </p:nvSpPr>
        <p:spPr bwMode="auto">
          <a:xfrm>
            <a:off x="3708400" y="40767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Шошкин Дима</a:t>
            </a:r>
          </a:p>
        </p:txBody>
      </p:sp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4209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420938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013325"/>
            <a:ext cx="21812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5157788"/>
            <a:ext cx="2089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4508500"/>
            <a:ext cx="576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8866">
            <a:off x="608013" y="1995488"/>
            <a:ext cx="2517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166688" y="5616575"/>
            <a:ext cx="369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Бесенкова Алевтина Николаевна</a:t>
            </a:r>
          </a:p>
        </p:txBody>
      </p:sp>
      <p:sp>
        <p:nvSpPr>
          <p:cNvPr id="45060" name="Прямоугольник 2"/>
          <p:cNvSpPr>
            <a:spLocks noChangeArrowheads="1"/>
          </p:cNvSpPr>
          <p:nvPr/>
        </p:nvSpPr>
        <p:spPr bwMode="auto">
          <a:xfrm>
            <a:off x="3552825" y="18446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rebuchet MS" pitchFamily="34" charset="0"/>
              </a:rPr>
              <a:t>Это моя бабушка Аля. Бабушка вкусно готовит, печет пирожки. Я ее очень люблю!</a:t>
            </a:r>
          </a:p>
        </p:txBody>
      </p:sp>
      <p:sp>
        <p:nvSpPr>
          <p:cNvPr id="45061" name="Прямоугольник 4"/>
          <p:cNvSpPr>
            <a:spLocks noChangeArrowheads="1"/>
          </p:cNvSpPr>
          <p:nvPr/>
        </p:nvSpPr>
        <p:spPr bwMode="auto">
          <a:xfrm>
            <a:off x="3476625" y="3348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Мы с бабулей очень дружим,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Мы друг другу помогаем.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Мне она… готовит ужин,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Для нее я… все съедаю.</a:t>
            </a:r>
          </a:p>
        </p:txBody>
      </p:sp>
      <p:sp>
        <p:nvSpPr>
          <p:cNvPr id="45062" name="Прямоугольник 5"/>
          <p:cNvSpPr>
            <a:spLocks noChangeArrowheads="1"/>
          </p:cNvSpPr>
          <p:nvPr/>
        </p:nvSpPr>
        <p:spPr bwMode="auto">
          <a:xfrm>
            <a:off x="6872288" y="5616575"/>
            <a:ext cx="177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Соня Ермакова</a:t>
            </a:r>
          </a:p>
        </p:txBody>
      </p:sp>
      <p:pic>
        <p:nvPicPr>
          <p:cNvPr id="45063" name="Picture 2" descr="D:\Профиль\Desktop\знаечки_младшая\IMG_7393_Софья Ерма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52">
            <a:off x="6875463" y="2701925"/>
            <a:ext cx="1927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581525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565400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1844675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4128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93863"/>
            <a:ext cx="41576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2286000" y="46529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Дербина Ульяна с бабушкой Гришиной Тамарой Васильевной</a:t>
            </a: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4157663" y="52990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Я с бабушкой своею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Дружу давным-давно.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Она во всех затеях </a:t>
            </a:r>
          </a:p>
          <a:p>
            <a:r>
              <a:rPr lang="ru-RU">
                <a:solidFill>
                  <a:srgbClr val="00B050"/>
                </a:solidFill>
                <a:latin typeface="Trebuchet MS" pitchFamily="34" charset="0"/>
              </a:rPr>
              <a:t>Со мною заодно.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57340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2016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2276475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989138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797425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1762125"/>
            <a:ext cx="36322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7107" name="Прямоугольник 1"/>
          <p:cNvSpPr>
            <a:spLocks noChangeArrowheads="1"/>
          </p:cNvSpPr>
          <p:nvPr/>
        </p:nvSpPr>
        <p:spPr bwMode="auto">
          <a:xfrm>
            <a:off x="5172075" y="4605338"/>
            <a:ext cx="386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Скороспехова Марина Николаевна</a:t>
            </a:r>
          </a:p>
        </p:txBody>
      </p:sp>
      <p:pic>
        <p:nvPicPr>
          <p:cNvPr id="47108" name="Picture 2" descr="D:\Профиль\Desktop\знаечки_младшая\IMG_7521_Александра Скороспех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0988">
            <a:off x="254000" y="2400300"/>
            <a:ext cx="22320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0" y="5575300"/>
            <a:ext cx="298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Скороспехова Александра</a:t>
            </a:r>
          </a:p>
        </p:txBody>
      </p:sp>
      <p:sp>
        <p:nvSpPr>
          <p:cNvPr id="47110" name="Прямоугольник 4"/>
          <p:cNvSpPr>
            <a:spLocks noChangeArrowheads="1"/>
          </p:cNvSpPr>
          <p:nvPr/>
        </p:nvSpPr>
        <p:spPr bwMode="auto">
          <a:xfrm>
            <a:off x="2339975" y="1693863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Тихо сказку у окна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Бабушка расскажет.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Засыпаю, а она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Мне носочки вяжет.</a:t>
            </a:r>
          </a:p>
        </p:txBody>
      </p:sp>
      <p:sp>
        <p:nvSpPr>
          <p:cNvPr id="47111" name="Прямоугольник 5"/>
          <p:cNvSpPr>
            <a:spLocks noChangeArrowheads="1"/>
          </p:cNvSpPr>
          <p:nvPr/>
        </p:nvSpPr>
        <p:spPr bwMode="auto">
          <a:xfrm>
            <a:off x="3635375" y="51149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Чтоб морозною зимой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Не замерзли ножки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У меня, ее родной</a:t>
            </a:r>
          </a:p>
          <a:p>
            <a:r>
              <a:rPr lang="ru-RU" b="1">
                <a:solidFill>
                  <a:srgbClr val="33CC33"/>
                </a:solidFill>
                <a:latin typeface="Trebuchet MS" pitchFamily="34" charset="0"/>
              </a:rPr>
              <a:t>И любимой крошки!</a:t>
            </a:r>
          </a:p>
        </p:txBody>
      </p:sp>
      <p:pic>
        <p:nvPicPr>
          <p:cNvPr id="471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924175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628775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013325"/>
            <a:ext cx="27003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6021388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581525"/>
            <a:ext cx="4683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95288" y="3500438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Я с каждым днем</a:t>
            </a:r>
          </a:p>
          <a:p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Все больше понимаю,</a:t>
            </a:r>
          </a:p>
          <a:p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Как ты мне дорога,</a:t>
            </a:r>
          </a:p>
          <a:p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Люблю тебя и уважаю,</a:t>
            </a:r>
          </a:p>
          <a:p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Бабулечка моя!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1619250" y="1700213"/>
            <a:ext cx="71580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Выводы и практическая значимость: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2484438" y="5300663"/>
            <a:ext cx="626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rebuchet MS" pitchFamily="34" charset="0"/>
              </a:rPr>
              <a:t>Любите своих бабушек, берегите их,</a:t>
            </a:r>
          </a:p>
          <a:p>
            <a:r>
              <a:rPr lang="ru-RU" sz="2400" b="1" u="sng">
                <a:solidFill>
                  <a:srgbClr val="C00000"/>
                </a:solidFill>
                <a:latin typeface="Trebuchet MS" pitchFamily="34" charset="0"/>
              </a:rPr>
              <a:t>радуйтесь каждому мигу общения с ними.</a:t>
            </a:r>
            <a:endParaRPr lang="ru-RU" sz="2400" u="sng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8133" name="Прямоугольник 5"/>
          <p:cNvSpPr>
            <a:spLocks noChangeArrowheads="1"/>
          </p:cNvSpPr>
          <p:nvPr/>
        </p:nvSpPr>
        <p:spPr bwMode="auto">
          <a:xfrm>
            <a:off x="4205288" y="2425700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rebuchet MS" pitchFamily="34" charset="0"/>
              </a:rPr>
              <a:t>Бабушка, живи долго,</a:t>
            </a:r>
          </a:p>
          <a:p>
            <a:r>
              <a:rPr lang="ru-RU" sz="2400" b="1">
                <a:solidFill>
                  <a:srgbClr val="0070C0"/>
                </a:solidFill>
                <a:latin typeface="Trebuchet MS" pitchFamily="34" charset="0"/>
              </a:rPr>
              <a:t>ты для меня –самая родная!</a:t>
            </a:r>
          </a:p>
        </p:txBody>
      </p:sp>
      <p:pic>
        <p:nvPicPr>
          <p:cNvPr id="48134" name="Picture 7" descr="P2240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213100"/>
            <a:ext cx="29098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P1000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76475"/>
            <a:ext cx="21605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1" descr="P1000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373688"/>
            <a:ext cx="1728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76925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789363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12875"/>
            <a:ext cx="11160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2450" y="5805488"/>
            <a:ext cx="9715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198813" y="2109788"/>
            <a:ext cx="274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rebuchet MS" pitchFamily="34" charset="0"/>
              </a:rPr>
              <a:t>Источники:</a:t>
            </a:r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  <a:latin typeface="Trebuchet MS" pitchFamily="34" charset="0"/>
              </a:rPr>
              <a:t>- Рассказы детей</a:t>
            </a:r>
          </a:p>
          <a:p>
            <a:r>
              <a:rPr lang="ru-RU" sz="3200">
                <a:solidFill>
                  <a:srgbClr val="0070C0"/>
                </a:solidFill>
                <a:latin typeface="Trebuchet MS" pitchFamily="34" charset="0"/>
              </a:rPr>
              <a:t>- Фотографии</a:t>
            </a:r>
          </a:p>
          <a:p>
            <a:r>
              <a:rPr lang="ru-RU" sz="3200">
                <a:solidFill>
                  <a:srgbClr val="0070C0"/>
                </a:solidFill>
                <a:latin typeface="Trebuchet MS" pitchFamily="34" charset="0"/>
              </a:rPr>
              <a:t>- Интернет ресурсы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9081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2195513" y="2205038"/>
            <a:ext cx="5649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Перспективные цели: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1671638" y="3284538"/>
            <a:ext cx="66976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r>
              <a:rPr lang="ru-RU" sz="2800">
                <a:solidFill>
                  <a:srgbClr val="0070C0"/>
                </a:solidFill>
                <a:latin typeface="Trebuchet MS" pitchFamily="34" charset="0"/>
              </a:rPr>
              <a:t>1. Привлечь к работе клуба дедушек;</a:t>
            </a:r>
          </a:p>
          <a:p>
            <a:r>
              <a:rPr lang="ru-RU" sz="2800">
                <a:solidFill>
                  <a:srgbClr val="0070C0"/>
                </a:solidFill>
                <a:latin typeface="Trebuchet MS" pitchFamily="34" charset="0"/>
              </a:rPr>
              <a:t> 2.Продолжить работу клуба бабушек под девизом  «Бабушка рядышком с дедушкой»;</a:t>
            </a:r>
          </a:p>
          <a:p>
            <a:r>
              <a:rPr lang="ru-RU" sz="2800">
                <a:solidFill>
                  <a:srgbClr val="0070C0"/>
                </a:solidFill>
                <a:latin typeface="Trebuchet MS" pitchFamily="34" charset="0"/>
              </a:rPr>
              <a:t> 3.Организовать выставку «Бабушкин сундук»;</a:t>
            </a:r>
          </a:p>
          <a:p>
            <a:r>
              <a:rPr lang="ru-RU" sz="280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212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2"/>
          <p:cNvSpPr>
            <a:spLocks noChangeArrowheads="1" noChangeShapeType="1" noTextEdit="1"/>
          </p:cNvSpPr>
          <p:nvPr/>
        </p:nvSpPr>
        <p:spPr bwMode="auto">
          <a:xfrm>
            <a:off x="661988" y="2492375"/>
            <a:ext cx="7848600" cy="1392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51202" name="WordArt 3"/>
          <p:cNvSpPr>
            <a:spLocks noChangeArrowheads="1" noChangeShapeType="1" noTextEdit="1"/>
          </p:cNvSpPr>
          <p:nvPr/>
        </p:nvSpPr>
        <p:spPr bwMode="auto">
          <a:xfrm>
            <a:off x="1476375" y="4149725"/>
            <a:ext cx="5934075" cy="2303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9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3529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437063"/>
            <a:ext cx="4679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96975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229225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255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827088" y="3244850"/>
            <a:ext cx="81740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Arial Black" pitchFamily="34" charset="0"/>
              </a:rPr>
              <a:t>«Бабушка любимая моя"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779838" y="2060575"/>
            <a:ext cx="2570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Arial Black" pitchFamily="34" charset="0"/>
              </a:rPr>
              <a:t>Проект</a:t>
            </a:r>
            <a:r>
              <a:rPr lang="ru-RU" sz="4000" b="1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ru-RU" sz="4000" b="1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6387" name="WordArt 2"/>
          <p:cNvSpPr>
            <a:spLocks noChangeArrowheads="1" noChangeShapeType="1" noTextEdit="1"/>
          </p:cNvSpPr>
          <p:nvPr/>
        </p:nvSpPr>
        <p:spPr bwMode="auto">
          <a:xfrm>
            <a:off x="636588" y="457200"/>
            <a:ext cx="7978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0013" y="54165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492500" y="1979613"/>
            <a:ext cx="1989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u="sng">
                <a:solidFill>
                  <a:srgbClr val="FF0000"/>
                </a:solidFill>
                <a:latin typeface="Arial Black" pitchFamily="34" charset="0"/>
              </a:rPr>
              <a:t>Цель:</a:t>
            </a:r>
            <a:endParaRPr lang="ru-RU" sz="4400">
              <a:latin typeface="Trebuchet MS" pitchFamily="34" charset="0"/>
            </a:endParaRP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792163" y="2997200"/>
            <a:ext cx="75612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Arial Black" pitchFamily="34" charset="0"/>
              </a:rPr>
              <a:t>объединить молодое и старшее поколение, дать стимул, больше узнать о собственных бабушках, а им, в свою очередь,— почувствовать свою нужность и значимость.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561262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3260725" y="1700213"/>
            <a:ext cx="2660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u="sng">
                <a:solidFill>
                  <a:srgbClr val="FF0000"/>
                </a:solidFill>
                <a:latin typeface="Arial Black" pitchFamily="34" charset="0"/>
              </a:rPr>
              <a:t>Задачи:</a:t>
            </a:r>
            <a:endParaRPr lang="ru-RU" sz="4400">
              <a:latin typeface="Trebuchet MS" pitchFamily="34" charset="0"/>
            </a:endParaRP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919163" y="2503488"/>
            <a:ext cx="74882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Arial Black" pitchFamily="34" charset="0"/>
              </a:rPr>
              <a:t>познакомиться с историей своей семьи,</a:t>
            </a:r>
          </a:p>
          <a:p>
            <a:r>
              <a:rPr lang="ru-RU" sz="3200" b="1">
                <a:solidFill>
                  <a:srgbClr val="0070C0"/>
                </a:solidFill>
                <a:latin typeface="Arial Black" pitchFamily="34" charset="0"/>
              </a:rPr>
              <a:t>показать любовь и гордость за свою бабушку</a:t>
            </a:r>
          </a:p>
          <a:p>
            <a:r>
              <a:rPr lang="ru-RU" sz="3200" b="1">
                <a:solidFill>
                  <a:srgbClr val="0070C0"/>
                </a:solidFill>
                <a:latin typeface="Arial Black" pitchFamily="34" charset="0"/>
              </a:rPr>
              <a:t>показать, что в любом возрасте человек может найти себя и быть нужным.</a:t>
            </a:r>
          </a:p>
        </p:txBody>
      </p:sp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774700" y="549275"/>
            <a:ext cx="7632700" cy="90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425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77755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Arial Black" pitchFamily="34" charset="0"/>
              </a:rPr>
              <a:t>Проект затрагивает</a:t>
            </a:r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 общечеловеческие ценности,</a:t>
            </a:r>
          </a:p>
          <a:p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воспитывает утраченные ценности: милосердие,</a:t>
            </a:r>
          </a:p>
          <a:p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человеколюбие, сострадание и гордость за родного человека.</a:t>
            </a:r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77557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413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611188" y="1916113"/>
            <a:ext cx="7921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Arial Black" pitchFamily="34" charset="0"/>
              </a:rPr>
              <a:t>Проект помогает</a:t>
            </a:r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 понять значение семьи в жизни любого</a:t>
            </a:r>
          </a:p>
          <a:p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человека, её ценность и необходимость.</a:t>
            </a: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755650" y="457200"/>
            <a:ext cx="7416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6363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6"/>
          <p:cNvSpPr>
            <a:spLocks noChangeArrowheads="1"/>
          </p:cNvSpPr>
          <p:nvPr/>
        </p:nvSpPr>
        <p:spPr bwMode="auto">
          <a:xfrm>
            <a:off x="898525" y="1484313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sng">
                <a:solidFill>
                  <a:srgbClr val="C00000"/>
                </a:solidFill>
                <a:latin typeface="Trebuchet MS" pitchFamily="34" charset="0"/>
              </a:rPr>
              <a:t>Актуальность проекта:</a:t>
            </a:r>
          </a:p>
          <a:p>
            <a:r>
              <a:rPr lang="ru-RU" sz="2800" b="1">
                <a:solidFill>
                  <a:srgbClr val="0070C0"/>
                </a:solidFill>
                <a:latin typeface="Trebuchet MS" pitchFamily="34" charset="0"/>
              </a:rPr>
              <a:t>Кем бы ни стал человек в будущем, он - личность.</a:t>
            </a:r>
          </a:p>
          <a:p>
            <a:r>
              <a:rPr lang="ru-RU" sz="2800" b="1">
                <a:solidFill>
                  <a:srgbClr val="0070C0"/>
                </a:solidFill>
                <a:latin typeface="Trebuchet MS" pitchFamily="34" charset="0"/>
              </a:rPr>
              <a:t>Способность формировать гражданскую позицию.</a:t>
            </a:r>
          </a:p>
          <a:p>
            <a:r>
              <a:rPr lang="ru-RU" sz="2800" b="1">
                <a:solidFill>
                  <a:srgbClr val="0070C0"/>
                </a:solidFill>
                <a:latin typeface="Trebuchet MS" pitchFamily="34" charset="0"/>
              </a:rPr>
              <a:t>Воспитывать поколение на уважении старших,</a:t>
            </a:r>
          </a:p>
          <a:p>
            <a:r>
              <a:rPr lang="ru-RU" sz="2800" b="1">
                <a:solidFill>
                  <a:srgbClr val="0070C0"/>
                </a:solidFill>
                <a:latin typeface="Trebuchet MS" pitchFamily="34" charset="0"/>
              </a:rPr>
              <a:t>на понимании и поддержке. Поднять престиж семьи</a:t>
            </a:r>
          </a:p>
          <a:p>
            <a:r>
              <a:rPr lang="ru-RU" sz="2800" b="1">
                <a:solidFill>
                  <a:srgbClr val="0070C0"/>
                </a:solidFill>
                <a:latin typeface="Trebuchet MS" pitchFamily="34" charset="0"/>
              </a:rPr>
              <a:t>и её сплоченность.</a:t>
            </a:r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898525" y="188913"/>
            <a:ext cx="7489825" cy="96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Бабушка любимая моя!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4775" y="54181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639</TotalTime>
  <Words>1447</Words>
  <Application>Microsoft Office PowerPoint</Application>
  <PresentationFormat>Экран (4:3)</PresentationFormat>
  <Paragraphs>262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Trebuchet MS</vt:lpstr>
      <vt:lpstr>Georgia</vt:lpstr>
      <vt:lpstr>Calibri</vt:lpstr>
      <vt:lpstr>Verdana,Bold</vt:lpstr>
      <vt:lpstr>Cambria Math</vt:lpstr>
      <vt:lpstr>Arial Black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Бабушка любимая моя!</dc:title>
  <dc:creator>Пользователь</dc:creator>
  <cp:lastModifiedBy>Seva</cp:lastModifiedBy>
  <cp:revision>56</cp:revision>
  <dcterms:created xsi:type="dcterms:W3CDTF">2014-05-12T07:58:13Z</dcterms:created>
  <dcterms:modified xsi:type="dcterms:W3CDTF">2015-04-11T20:57:04Z</dcterms:modified>
</cp:coreProperties>
</file>