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46"/>
  </p:notesMasterIdLst>
  <p:sldIdLst>
    <p:sldId id="256" r:id="rId2"/>
    <p:sldId id="313" r:id="rId3"/>
    <p:sldId id="314" r:id="rId4"/>
    <p:sldId id="259" r:id="rId5"/>
    <p:sldId id="262" r:id="rId6"/>
    <p:sldId id="277" r:id="rId7"/>
    <p:sldId id="281" r:id="rId8"/>
    <p:sldId id="290" r:id="rId9"/>
    <p:sldId id="271" r:id="rId10"/>
    <p:sldId id="289" r:id="rId11"/>
    <p:sldId id="291" r:id="rId12"/>
    <p:sldId id="275" r:id="rId13"/>
    <p:sldId id="278" r:id="rId14"/>
    <p:sldId id="284" r:id="rId15"/>
    <p:sldId id="292" r:id="rId16"/>
    <p:sldId id="285" r:id="rId17"/>
    <p:sldId id="282" r:id="rId18"/>
    <p:sldId id="286" r:id="rId19"/>
    <p:sldId id="287" r:id="rId20"/>
    <p:sldId id="288" r:id="rId21"/>
    <p:sldId id="279" r:id="rId22"/>
    <p:sldId id="306" r:id="rId23"/>
    <p:sldId id="307" r:id="rId24"/>
    <p:sldId id="293" r:id="rId25"/>
    <p:sldId id="294" r:id="rId26"/>
    <p:sldId id="305" r:id="rId27"/>
    <p:sldId id="311" r:id="rId28"/>
    <p:sldId id="295" r:id="rId29"/>
    <p:sldId id="296" r:id="rId30"/>
    <p:sldId id="297" r:id="rId31"/>
    <p:sldId id="298" r:id="rId32"/>
    <p:sldId id="299" r:id="rId33"/>
    <p:sldId id="280" r:id="rId34"/>
    <p:sldId id="300" r:id="rId35"/>
    <p:sldId id="302" r:id="rId36"/>
    <p:sldId id="303" r:id="rId37"/>
    <p:sldId id="308" r:id="rId38"/>
    <p:sldId id="309" r:id="rId39"/>
    <p:sldId id="310" r:id="rId40"/>
    <p:sldId id="312" r:id="rId41"/>
    <p:sldId id="315" r:id="rId42"/>
    <p:sldId id="316" r:id="rId43"/>
    <p:sldId id="317" r:id="rId44"/>
    <p:sldId id="318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15" autoAdjust="0"/>
    <p:restoredTop sz="86380" autoAdjust="0"/>
  </p:normalViewPr>
  <p:slideViewPr>
    <p:cSldViewPr>
      <p:cViewPr>
        <p:scale>
          <a:sx n="100" d="100"/>
          <a:sy n="100" d="100"/>
        </p:scale>
        <p:origin x="-4517" y="-2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959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5DD875-67FC-4DDE-8E48-4DA58AF55F05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7BF726-914F-49F8-9DC4-18AEA8273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C8C43-FD74-46C1-A47D-037FBA93CCBA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95D70-284E-40DC-8280-2E4925FD1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8BD2-C724-432A-92E7-AD6945444303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72FA4-3E12-4445-903B-D410BD60A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2B70B-8187-4A95-9432-14C262808937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F6BC8-F9D7-4A20-A5CD-687B29105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05C74C-64E0-4442-9C65-C4191920A742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56818BB-E636-4949-8D94-F1715C5D6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8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24543-54AC-49EF-9977-B59C3DB07CE7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3C12E-7DA6-40A9-BE05-EEB7CAC09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4B003-E40B-43C0-8057-1927E2772E8F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8BF19-0122-46F0-9595-774A2BE80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3F6AB-EAB7-4239-9F5D-550218FE1734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3044C-31F9-4894-A688-7FC2254F4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6ED332-55E4-4D22-AA3C-592C776AC7BB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44B710-78D8-49F2-8969-C1C8956E7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3FBAE-47A1-4256-8AEF-8064472504D7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3473-5155-4EB7-A437-4B80136D7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B7923F-2C63-447F-8A4E-297F70E8C6BC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FF85974-1E89-4D1D-95F7-4D50BA632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18" grpId="0" build="p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E07C9F4-7C48-47C5-BF2E-70E476EDAE67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58CEE4-E324-45C1-B52E-61660E174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CC59EC-54F0-4AEA-AE42-239F6FEFD6B3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C6BB08-E888-4A1C-A2B0-4EEF5297D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59" r:id="rId4"/>
    <p:sldLayoutId id="2147483958" r:id="rId5"/>
    <p:sldLayoutId id="2147483963" r:id="rId6"/>
    <p:sldLayoutId id="2147483957" r:id="rId7"/>
    <p:sldLayoutId id="2147483964" r:id="rId8"/>
    <p:sldLayoutId id="2147483965" r:id="rId9"/>
    <p:sldLayoutId id="2147483956" r:id="rId10"/>
    <p:sldLayoutId id="2147483955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28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613"/>
            <a:ext cx="7772400" cy="52562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404813"/>
            <a:ext cx="5114925" cy="5688012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ПРИОБЩЕНИЕ  </a:t>
            </a:r>
          </a:p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ДЕТЕЙ   К НАРОДНЫМ ТРАДИЦИЯМ </a:t>
            </a:r>
          </a:p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В МБДОУ   </a:t>
            </a:r>
          </a:p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«КОЛОСОК»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4" name="Picture 2" descr="E:\фото к презентации\0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1388" y="1600200"/>
            <a:ext cx="6499225" cy="48736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  устным народным творчеством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78" name="Picture 2" descr="E:\фото к презентации\SAM_02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1388" y="1600200"/>
            <a:ext cx="6499225" cy="48736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cap="none" smtClean="0">
                <a:solidFill>
                  <a:schemeClr val="tx1"/>
                </a:solidFill>
                <a:latin typeface="Times New Roman" pitchFamily="18" charset="0"/>
              </a:rPr>
              <a:t>С ДЕКОРАТИВНО-ПРИКЛАДНЫМ ИСКУССТВОМ</a:t>
            </a:r>
          </a:p>
        </p:txBody>
      </p:sp>
      <p:pic>
        <p:nvPicPr>
          <p:cNvPr id="25602" name="Picture 2" descr="E:\фото к презентации\SAM_358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1388" y="1600200"/>
            <a:ext cx="6499225" cy="48736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solidFill>
                  <a:schemeClr val="tx1"/>
                </a:solidFill>
                <a:latin typeface="Times New Roman" pitchFamily="18" charset="0"/>
              </a:rPr>
              <a:t>С НАРОДНЫМИ ИГРАМИ</a:t>
            </a:r>
          </a:p>
        </p:txBody>
      </p:sp>
      <p:pic>
        <p:nvPicPr>
          <p:cNvPr id="26626" name="Picture 3" descr="E:\фото к презентации\SAM_06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4563" y="1600200"/>
            <a:ext cx="6492875" cy="48736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0" name="Picture 2" descr="E:\фото к презентации\SAM_06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1388" y="1600200"/>
            <a:ext cx="6499225" cy="48736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solidFill>
                  <a:schemeClr val="tx1"/>
                </a:solidFill>
              </a:rPr>
              <a:t>                       </a:t>
            </a:r>
            <a:r>
              <a:rPr lang="ru-RU" cap="none" smtClean="0">
                <a:solidFill>
                  <a:schemeClr val="tx1"/>
                </a:solidFill>
                <a:latin typeface="Times New Roman" pitchFamily="18" charset="0"/>
              </a:rPr>
              <a:t>С ХОРОВОДАМИ</a:t>
            </a:r>
          </a:p>
        </p:txBody>
      </p:sp>
      <p:pic>
        <p:nvPicPr>
          <p:cNvPr id="28674" name="Picture 2" descr="E:\фото к презентации\SAM_05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1388" y="1600200"/>
            <a:ext cx="6499225" cy="48736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698" name="Picture 2" descr="E:\фото к презентации\SAM_30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1388" y="1600200"/>
            <a:ext cx="6499225" cy="48736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500" dirty="0" smtClean="0">
                <a:solidFill>
                  <a:schemeClr val="tx1"/>
                </a:solidFill>
              </a:rPr>
              <a:t>ЭКСКУРСИИ В КРАЕВЕДЧЕСКИЕ МУЗЕИ</a:t>
            </a:r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30722" name="Picture 2" descr="E:\фото к презентации\SAM_07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1388" y="1600200"/>
            <a:ext cx="6499225" cy="48736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46" name="Picture 2" descr="E:\фото к презентации\SAM_068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1388" y="1600200"/>
            <a:ext cx="6499225" cy="48736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cap="none" smtClean="0">
                <a:solidFill>
                  <a:schemeClr val="tx1"/>
                </a:solidFill>
              </a:rPr>
              <a:t> </a:t>
            </a:r>
            <a:endParaRPr lang="ru-RU" cap="none" smtClean="0"/>
          </a:p>
        </p:txBody>
      </p:sp>
      <p:pic>
        <p:nvPicPr>
          <p:cNvPr id="32770" name="Picture 2" descr="E:\фото к презентации\SAM_37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1388" y="1600200"/>
            <a:ext cx="6499225" cy="48736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smtClean="0"/>
              <a:t>Воспитание, созданное самим народом и основанное на народных началах, имеет ту воспитательную силу, которой нет в самых лучший системах, основанных на абстрактных идеях или заимствованных у другого народа. Но кроме того, только народное воспитание является живым органом в историческом процессе народного развития … Народ без народности – тело без души, которому остается только подвергнуться закону разложения и уничтожиться в других телах, сохранивших свою самобытность».</a:t>
            </a:r>
          </a:p>
          <a:p>
            <a:r>
              <a:rPr lang="ru-RU" smtClean="0"/>
              <a:t>                                                К.Д. Ушинский</a:t>
            </a:r>
          </a:p>
          <a:p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cap="none" smtClean="0">
                <a:solidFill>
                  <a:schemeClr val="tx1"/>
                </a:solidFill>
              </a:rPr>
              <a:t>К ПАМЯТНЫНМ МЕСТАМ БОРИСОГЛЕБСКОЙ ЗЕМЛИ</a:t>
            </a:r>
          </a:p>
        </p:txBody>
      </p:sp>
      <p:pic>
        <p:nvPicPr>
          <p:cNvPr id="33794" name="Picture 4" descr="img0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584325"/>
            <a:ext cx="368141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cap="none" smtClean="0">
                <a:solidFill>
                  <a:schemeClr val="tx1"/>
                </a:solidFill>
              </a:rPr>
              <a:t>ОЗНАКОМЛЕНИЕ С ИСТОРИЕЙ </a:t>
            </a:r>
            <a:br>
              <a:rPr lang="ru-RU" sz="2800" cap="none" smtClean="0">
                <a:solidFill>
                  <a:schemeClr val="tx1"/>
                </a:solidFill>
              </a:rPr>
            </a:br>
            <a:r>
              <a:rPr lang="ru-RU" sz="2800" cap="none" smtClean="0">
                <a:solidFill>
                  <a:schemeClr val="tx1"/>
                </a:solidFill>
              </a:rPr>
              <a:t>П</a:t>
            </a:r>
            <a:r>
              <a:rPr lang="ru-RU" sz="2800" cap="none" smtClean="0">
                <a:solidFill>
                  <a:schemeClr val="tx1"/>
                </a:solidFill>
                <a:latin typeface="Times New Roman" pitchFamily="18" charset="0"/>
              </a:rPr>
              <a:t>РАЗДНИКОВ</a:t>
            </a:r>
            <a:r>
              <a:rPr lang="ru-RU" sz="2800" cap="none" smtClean="0">
                <a:solidFill>
                  <a:schemeClr val="tx1"/>
                </a:solidFill>
              </a:rPr>
              <a:t> НА  РУСИ:</a:t>
            </a:r>
            <a:br>
              <a:rPr lang="ru-RU" sz="2800" cap="none" smtClean="0">
                <a:solidFill>
                  <a:schemeClr val="tx1"/>
                </a:solidFill>
              </a:rPr>
            </a:br>
            <a:r>
              <a:rPr lang="ru-RU" sz="2800" cap="none" smtClean="0">
                <a:solidFill>
                  <a:schemeClr val="tx1"/>
                </a:solidFill>
              </a:rPr>
              <a:t>                            ЯРМАРКА</a:t>
            </a:r>
          </a:p>
        </p:txBody>
      </p:sp>
      <p:pic>
        <p:nvPicPr>
          <p:cNvPr id="34818" name="Picture 2" descr="E:\фото к презентации\0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1388" y="1600200"/>
            <a:ext cx="6499225" cy="48736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4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3" name="Picture 4" descr="img0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830388"/>
            <a:ext cx="6611937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Picture 4" descr="img0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44675"/>
            <a:ext cx="6964362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Осенние посиделки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7890" name="Picture 2" descr="E:\фото к презентации\Изображение 2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1388" y="1600200"/>
            <a:ext cx="6499225" cy="48736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14" name="Picture 2" descr="E:\фото к презентации\Изображение 2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1388" y="1600200"/>
            <a:ext cx="6499225" cy="48736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93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9" name="Picture 4" descr="img0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7259638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cap="none" smtClean="0"/>
          </a:p>
        </p:txBody>
      </p:sp>
      <p:sp>
        <p:nvSpPr>
          <p:cNvPr id="409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3" name="Picture 4" descr="img0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747395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 autoUpdateAnimBg="0"/>
      <p:bldP spid="40962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            святки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986" name="Picture 2" descr="E:\фото к презентации\SAM_299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484313"/>
            <a:ext cx="6786562" cy="50895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масленица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01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1" name="Picture 4" descr="img0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74041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b="1" smtClean="0"/>
              <a:t>Цель работы</a:t>
            </a:r>
            <a:r>
              <a:rPr lang="ru-RU" smtClean="0"/>
              <a:t> - </a:t>
            </a:r>
            <a:r>
              <a:rPr lang="ru-RU" i="1" smtClean="0"/>
              <a:t> </a:t>
            </a:r>
            <a:r>
              <a:rPr lang="ru-RU" smtClean="0"/>
              <a:t>разработать систему педагогических условий обеспечивающую приобщение детей к истокам народной культуры  .</a:t>
            </a:r>
          </a:p>
          <a:p>
            <a:endParaRPr lang="ru-RU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284538"/>
            <a:ext cx="30956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     благовещение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03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5" name="Picture 4" descr="благовещение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557338"/>
            <a:ext cx="6480175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            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tx1"/>
                </a:solidFill>
              </a:rPr>
              <a:t>троица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5058" name="Picture 2" descr="E:\фото к презентации\SAM_05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412875"/>
            <a:ext cx="6972300" cy="522763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6082" name="Picture 2" descr="E:\фото к презентации\SAM_05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557338"/>
            <a:ext cx="6684962" cy="50133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Встречи с интересными людьми: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хор </a:t>
            </a:r>
            <a:r>
              <a:rPr lang="ru-RU" dirty="0" err="1" smtClean="0">
                <a:solidFill>
                  <a:schemeClr val="tx1"/>
                </a:solidFill>
              </a:rPr>
              <a:t>андреевского</a:t>
            </a:r>
            <a:r>
              <a:rPr lang="ru-RU" dirty="0" smtClean="0">
                <a:solidFill>
                  <a:schemeClr val="tx1"/>
                </a:solidFill>
              </a:rPr>
              <a:t> дома культуры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7106" name="Picture 2" descr="E:\фото к презентации\SAM_11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1388" y="1600200"/>
            <a:ext cx="6499225" cy="48736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8130" name="Picture 3" descr="E:\фото к презентации\SAM_3859.JPG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12875"/>
            <a:ext cx="6769100" cy="50768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Встречи с ветеранами и тружениками тыла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9154" name="Picture 2" descr="E:\фото к презентации\0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1388" y="1600200"/>
            <a:ext cx="6499225" cy="48736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0178" name="Picture 4" descr="img0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7475537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Встречи с народными умельцами: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Шишкин Владимир Иванович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20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03" name="Picture 4" descr="img0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74041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solidFill>
                  <a:schemeClr val="tx1"/>
                </a:solidFill>
                <a:latin typeface="Arial" charset="0"/>
              </a:rPr>
              <a:t>СОЛЕННИКОВА НАТАЛЬЯ ЛЬВОВНА</a:t>
            </a:r>
          </a:p>
        </p:txBody>
      </p:sp>
      <p:sp>
        <p:nvSpPr>
          <p:cNvPr id="5222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2227" name="Picture 4" descr="img0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7705725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cap="none" smtClean="0">
              <a:solidFill>
                <a:schemeClr val="tx1"/>
              </a:solidFill>
            </a:endParaRPr>
          </a:p>
        </p:txBody>
      </p:sp>
      <p:sp>
        <p:nvSpPr>
          <p:cNvPr id="5325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3251" name="Picture 4" descr="img0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7539037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750" y="1257300"/>
            <a:ext cx="799306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5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      Основные воспитательные и </a:t>
            </a:r>
          </a:p>
          <a:p>
            <a:r>
              <a:rPr lang="ru-RU" sz="25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                         образовательные задачи:</a:t>
            </a:r>
            <a:endParaRPr lang="ru-RU" sz="2500" b="1">
              <a:latin typeface="Times New Roman" pitchFamily="18" charset="0"/>
            </a:endParaRPr>
          </a:p>
          <a:p>
            <a:pPr eaLnBrk="0" hangingPunct="0"/>
            <a:r>
              <a:rPr lang="ru-RU" sz="25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• Пробудить интерес к истории и культуре России.</a:t>
            </a:r>
            <a:endParaRPr lang="ru-RU" sz="2500">
              <a:latin typeface="Times New Roman" pitchFamily="18" charset="0"/>
            </a:endParaRPr>
          </a:p>
          <a:p>
            <a:pPr eaLnBrk="0" hangingPunct="0"/>
            <a:r>
              <a:rPr lang="ru-RU" sz="25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• Способствовать развитию у детей лучших черт   </a:t>
            </a:r>
          </a:p>
          <a:p>
            <a:pPr eaLnBrk="0" hangingPunct="0"/>
            <a:r>
              <a:rPr lang="ru-RU" sz="25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русского характера.</a:t>
            </a:r>
            <a:endParaRPr lang="ru-RU" sz="2500">
              <a:latin typeface="Times New Roman" pitchFamily="18" charset="0"/>
            </a:endParaRPr>
          </a:p>
          <a:p>
            <a:pPr eaLnBrk="0" hangingPunct="0"/>
            <a:r>
              <a:rPr lang="ru-RU" sz="25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• Знакомить детей с народными традициями и включать </a:t>
            </a:r>
          </a:p>
          <a:p>
            <a:pPr eaLnBrk="0" hangingPunct="0"/>
            <a:r>
              <a:rPr lang="ru-RU" sz="25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их в детскую жизнь, т. к. в них отражена глубокая  </a:t>
            </a:r>
          </a:p>
          <a:p>
            <a:pPr eaLnBrk="0" hangingPunct="0"/>
            <a:r>
              <a:rPr lang="ru-RU" sz="25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мудрость и творческий потенциал русского народа.</a:t>
            </a:r>
            <a:endParaRPr lang="ru-RU" sz="2500">
              <a:latin typeface="Times New Roman" pitchFamily="18" charset="0"/>
            </a:endParaRPr>
          </a:p>
          <a:p>
            <a:pPr eaLnBrk="0" hangingPunct="0"/>
            <a:r>
              <a:rPr lang="ru-RU" sz="25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• Активизировать педагогический потенциал семьи в </a:t>
            </a:r>
          </a:p>
          <a:p>
            <a:pPr eaLnBrk="0" hangingPunct="0"/>
            <a:r>
              <a:rPr lang="ru-RU" sz="25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вопросах возрождения и творческого развития лучших </a:t>
            </a:r>
          </a:p>
          <a:p>
            <a:pPr eaLnBrk="0" hangingPunct="0"/>
            <a:r>
              <a:rPr lang="ru-RU" sz="25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традиций русской национальной культуры.</a:t>
            </a:r>
            <a:endParaRPr lang="ru-RU" sz="2500">
              <a:latin typeface="Times New Roman" pitchFamily="18" charset="0"/>
            </a:endParaRP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1058863" y="-528638"/>
            <a:ext cx="185737" cy="8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>
              <a:solidFill>
                <a:srgbClr val="333333"/>
              </a:solidFill>
              <a:latin typeface="Helvetica" pitchFamily="34" charset="0"/>
              <a:cs typeface="Times New Roman" pitchFamily="18" charset="0"/>
            </a:endParaRPr>
          </a:p>
          <a:p>
            <a:endParaRPr lang="ru-RU" sz="1400">
              <a:solidFill>
                <a:srgbClr val="333333"/>
              </a:solidFill>
              <a:latin typeface="Helvetica" pitchFamily="34" charset="0"/>
              <a:cs typeface="Times New Roman" pitchFamily="18" charset="0"/>
            </a:endParaRPr>
          </a:p>
          <a:p>
            <a:endParaRPr lang="ru-RU">
              <a:latin typeface="Century Schoolbook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solidFill>
                  <a:schemeClr val="tx1"/>
                </a:solidFill>
              </a:rPr>
              <a:t>ГОЛУБЕВА СОФИЯ ИВАНОВНА</a:t>
            </a:r>
          </a:p>
        </p:txBody>
      </p:sp>
      <p:pic>
        <p:nvPicPr>
          <p:cNvPr id="54274" name="Picture 2" descr="C:\Users\comp01\Documents\женское рукоделие воспитатель Соловьева О.А\SAM_0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28775"/>
            <a:ext cx="69850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5298" name="Picture 2" descr="C:\Users\comp01\Documents\женское рукоделие воспитатель Соловьева О.А\SAM_0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601788"/>
            <a:ext cx="6275387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solidFill>
                  <a:schemeClr val="tx1"/>
                </a:solidFill>
                <a:latin typeface="Times New Roman" pitchFamily="18" charset="0"/>
              </a:rPr>
              <a:t>          КРАЕВЕДЧЕСКИЙ УГОЛОК</a:t>
            </a:r>
          </a:p>
        </p:txBody>
      </p:sp>
      <p:pic>
        <p:nvPicPr>
          <p:cNvPr id="56322" name="Picture 2" descr="G:\DCIM\100PHOTO\SAM_0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628775"/>
            <a:ext cx="6456363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7346" name="Picture 2" descr="G:\DCIM\100PHOTO\SAM_04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84313"/>
            <a:ext cx="6589713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8370" name="Picture 2" descr="G:\DCIM\100PHOTO\SAM_04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628775"/>
            <a:ext cx="6551612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9500"/>
            <a:ext cx="6838950" cy="46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975" y="692150"/>
            <a:ext cx="5432425" cy="4946650"/>
          </a:xfrm>
        </p:spPr>
        <p:txBody>
          <a:bodyPr/>
          <a:lstStyle/>
          <a:p>
            <a:pPr eaLnBrk="1" hangingPunct="1"/>
            <a:r>
              <a:rPr lang="ru-RU" sz="2000" b="0" smtClean="0">
                <a:solidFill>
                  <a:schemeClr val="tx1"/>
                </a:solidFill>
                <a:latin typeface="Times New Roman" pitchFamily="18" charset="0"/>
              </a:rPr>
              <a:t>Основные принципы работы по приобщению дошкольников к истокам русской народной культуры:</a:t>
            </a:r>
          </a:p>
          <a:p>
            <a:pPr eaLnBrk="1" hangingPunct="1"/>
            <a:r>
              <a:rPr lang="ru-RU" sz="2000" b="0" smtClean="0">
                <a:solidFill>
                  <a:schemeClr val="tx1"/>
                </a:solidFill>
                <a:latin typeface="Times New Roman" pitchFamily="18" charset="0"/>
              </a:rPr>
              <a:t>• принцип близости, объективности, эмоциональной насыщенности – </a:t>
            </a:r>
          </a:p>
          <a:p>
            <a:pPr eaLnBrk="1" hangingPunct="1"/>
            <a:r>
              <a:rPr lang="ru-RU" sz="2000" b="0" smtClean="0">
                <a:solidFill>
                  <a:schemeClr val="tx1"/>
                </a:solidFill>
                <a:latin typeface="Times New Roman" pitchFamily="18" charset="0"/>
              </a:rPr>
              <a:t>• принцип доступности </a:t>
            </a:r>
          </a:p>
          <a:p>
            <a:pPr eaLnBrk="1" hangingPunct="1"/>
            <a:r>
              <a:rPr lang="ru-RU" sz="2000" b="0" smtClean="0">
                <a:solidFill>
                  <a:schemeClr val="tx1"/>
                </a:solidFill>
                <a:latin typeface="Times New Roman" pitchFamily="18" charset="0"/>
              </a:rPr>
              <a:t>• принцип научности и достоверности</a:t>
            </a:r>
          </a:p>
          <a:p>
            <a:pPr eaLnBrk="1" hangingPunct="1"/>
            <a:r>
              <a:rPr lang="ru-RU" sz="2000" b="0" smtClean="0">
                <a:solidFill>
                  <a:schemeClr val="tx1"/>
                </a:solidFill>
                <a:latin typeface="Times New Roman" pitchFamily="18" charset="0"/>
              </a:rPr>
              <a:t>• принцип наглядности и занимательности </a:t>
            </a:r>
          </a:p>
          <a:p>
            <a:pPr eaLnBrk="1" hangingPunct="1"/>
            <a:r>
              <a:rPr lang="ru-RU" sz="2000" b="0" smtClean="0">
                <a:solidFill>
                  <a:schemeClr val="tx1"/>
                </a:solidFill>
                <a:latin typeface="Times New Roman" pitchFamily="18" charset="0"/>
              </a:rPr>
              <a:t>• принцип исторической последовательности обобщающих факторов;</a:t>
            </a:r>
          </a:p>
          <a:p>
            <a:pPr eaLnBrk="1" hangingPunct="1"/>
            <a:r>
              <a:rPr lang="ru-RU" sz="2000" b="0" smtClean="0">
                <a:solidFill>
                  <a:schemeClr val="tx1"/>
                </a:solidFill>
                <a:latin typeface="Times New Roman" pitchFamily="18" charset="0"/>
              </a:rPr>
              <a:t>• принцип комплексного и интегративного подхода</a:t>
            </a:r>
          </a:p>
          <a:p>
            <a:pPr eaLnBrk="1" hangingPunct="1"/>
            <a:r>
              <a:rPr lang="ru-RU" sz="2000" b="0" smtClean="0">
                <a:solidFill>
                  <a:schemeClr val="tx1"/>
                </a:solidFill>
                <a:latin typeface="Times New Roman" pitchFamily="18" charset="0"/>
              </a:rPr>
              <a:t>• принцип тесного сотрудничества педагогов и родителей.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2"/>
          <p:cNvSpPr>
            <a:spLocks noChangeArrowheads="1"/>
          </p:cNvSpPr>
          <p:nvPr/>
        </p:nvSpPr>
        <p:spPr bwMode="auto">
          <a:xfrm>
            <a:off x="611188" y="981075"/>
            <a:ext cx="7921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/>
            </a:r>
            <a:br>
              <a:rPr lang="ru-RU">
                <a:latin typeface="Century Schoolbook" pitchFamily="18" charset="0"/>
              </a:rPr>
            </a:br>
            <a:endParaRPr lang="ru-RU">
              <a:latin typeface="Century Schoolbook" pitchFamily="18" charset="0"/>
            </a:endParaRPr>
          </a:p>
        </p:txBody>
      </p:sp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684213" y="908050"/>
            <a:ext cx="7704137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/>
              <a:t>Образовательная деятельность включает в себя ознакомление : </a:t>
            </a:r>
          </a:p>
          <a:p>
            <a:pPr>
              <a:buFont typeface="Arial" charset="0"/>
              <a:buChar char="•"/>
            </a:pPr>
            <a:r>
              <a:rPr lang="ru-RU" sz="3000"/>
              <a:t>с предметным миром крестьянского быта;</a:t>
            </a:r>
          </a:p>
          <a:p>
            <a:pPr>
              <a:buFont typeface="Arial" charset="0"/>
              <a:buChar char="•"/>
            </a:pPr>
            <a:r>
              <a:rPr lang="ru-RU" sz="3000"/>
              <a:t>с устным народным творчеством;</a:t>
            </a:r>
          </a:p>
          <a:p>
            <a:pPr>
              <a:buFont typeface="Arial" charset="0"/>
              <a:buChar char="•"/>
            </a:pPr>
            <a:r>
              <a:rPr lang="ru-RU" sz="3000"/>
              <a:t>с народной музыкой; </a:t>
            </a:r>
          </a:p>
          <a:p>
            <a:pPr>
              <a:buFont typeface="Arial" charset="0"/>
              <a:buChar char="•"/>
            </a:pPr>
            <a:r>
              <a:rPr lang="ru-RU" sz="3000"/>
              <a:t>с декоративно-прикладным искусством;</a:t>
            </a:r>
          </a:p>
          <a:p>
            <a:pPr>
              <a:buFont typeface="Arial" charset="0"/>
              <a:buChar char="•"/>
            </a:pPr>
            <a:r>
              <a:rPr lang="ru-RU" sz="3000"/>
              <a:t>с народными играми и хороводами;</a:t>
            </a:r>
          </a:p>
          <a:p>
            <a:pPr>
              <a:buFont typeface="Arial" charset="0"/>
              <a:buChar char="•"/>
            </a:pPr>
            <a:r>
              <a:rPr lang="ru-RU" sz="3000"/>
              <a:t>с историей народных праздников на Руси.</a:t>
            </a:r>
          </a:p>
          <a:p>
            <a:pPr>
              <a:buFont typeface="Arial" charset="0"/>
              <a:buChar char="•"/>
            </a:pPr>
            <a:r>
              <a:rPr lang="ru-RU" sz="3000"/>
              <a:t>встречи с интересными людьми</a:t>
            </a:r>
          </a:p>
          <a:p>
            <a:pPr>
              <a:buFont typeface="Arial" charset="0"/>
              <a:buNone/>
            </a:pPr>
            <a:endParaRPr lang="ru-RU" sz="30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Знакомство с предметным миром 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           крестьянского быта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482" name="Picture 2" descr="E:\фото к презентации\SAM_04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1388" y="1600200"/>
            <a:ext cx="6499225" cy="48736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6" name="Picture 2" descr="E:\фото к презентации\Изображение 2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1388" y="1600200"/>
            <a:ext cx="6499225" cy="48736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cap="none" smtClean="0">
                <a:solidFill>
                  <a:schemeClr val="tx1"/>
                </a:solidFill>
              </a:rPr>
              <a:t>ЗНАКОМСТВО С НАРОДНОЙ </a:t>
            </a:r>
            <a:r>
              <a:rPr lang="ru-RU" sz="3200" cap="none" smtClean="0">
                <a:solidFill>
                  <a:schemeClr val="tx1"/>
                </a:solidFill>
                <a:latin typeface="Arial" charset="0"/>
              </a:rPr>
              <a:t>    </a:t>
            </a:r>
            <a:br>
              <a:rPr lang="ru-RU" sz="3200" cap="none" smtClean="0">
                <a:solidFill>
                  <a:schemeClr val="tx1"/>
                </a:solidFill>
                <a:latin typeface="Arial" charset="0"/>
              </a:rPr>
            </a:br>
            <a:r>
              <a:rPr lang="ru-RU" sz="3200" cap="none" smtClean="0">
                <a:solidFill>
                  <a:schemeClr val="tx1"/>
                </a:solidFill>
                <a:latin typeface="Arial" charset="0"/>
              </a:rPr>
              <a:t>                </a:t>
            </a:r>
            <a:r>
              <a:rPr lang="ru-RU" sz="3200" cap="none" smtClean="0">
                <a:solidFill>
                  <a:schemeClr val="tx1"/>
                </a:solidFill>
              </a:rPr>
              <a:t>МУЗЫКОЙ</a:t>
            </a:r>
          </a:p>
        </p:txBody>
      </p:sp>
      <p:pic>
        <p:nvPicPr>
          <p:cNvPr id="22530" name="Picture 2" descr="E:\фото к презентации\SAM_39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1388" y="1600200"/>
            <a:ext cx="6499225" cy="48736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716</TotalTime>
  <Words>294</Words>
  <Application>Microsoft Office PowerPoint</Application>
  <PresentationFormat>Экран (4:3)</PresentationFormat>
  <Paragraphs>57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44</vt:i4>
      </vt:variant>
    </vt:vector>
  </HeadingPairs>
  <TitlesOfParts>
    <vt:vector size="58" baseType="lpstr">
      <vt:lpstr>Arial</vt:lpstr>
      <vt:lpstr>Century Schoolbook</vt:lpstr>
      <vt:lpstr>Wingdings</vt:lpstr>
      <vt:lpstr>Wingdings 2</vt:lpstr>
      <vt:lpstr>Calibri</vt:lpstr>
      <vt:lpstr>Times New Roman</vt:lpstr>
      <vt:lpstr>Helvetica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ЗНАКОМСТВО С ПРЕДМЕТНЫМ МИРОМ                  КРЕСТЬЯНСКОГО БЫТА</vt:lpstr>
      <vt:lpstr>Слайд 8</vt:lpstr>
      <vt:lpstr>ЗНАКОМСТВО С НАРОДНОЙ                      МУЗЫКОЙ</vt:lpstr>
      <vt:lpstr>Слайд 10</vt:lpstr>
      <vt:lpstr>С  УСТНЫМ НАРОДНЫМ ТВОРЧЕСТВОМ</vt:lpstr>
      <vt:lpstr>С ДЕКОРАТИВНО-ПРИКЛАДНЫМ ИСКУССТВОМ</vt:lpstr>
      <vt:lpstr>С НАРОДНЫМИ ИГРАМИ</vt:lpstr>
      <vt:lpstr>Слайд 14</vt:lpstr>
      <vt:lpstr>                       С ХОРОВОДАМИ</vt:lpstr>
      <vt:lpstr>Слайд 16</vt:lpstr>
      <vt:lpstr>ЭКСКУРСИИ В КРАЕВЕДЧЕСКИЕ МУЗЕИ</vt:lpstr>
      <vt:lpstr>Слайд 18</vt:lpstr>
      <vt:lpstr> </vt:lpstr>
      <vt:lpstr>К ПАМЯТНЫНМ МЕСТАМ БОРИСОГЛЕБСКОЙ ЗЕМЛИ</vt:lpstr>
      <vt:lpstr>ОЗНАКОМЛЕНИЕ С ИСТОРИЕЙ  ПРАЗДНИКОВ НА  РУСИ:                             ЯРМАРКА</vt:lpstr>
      <vt:lpstr>Слайд 22</vt:lpstr>
      <vt:lpstr>Слайд 23</vt:lpstr>
      <vt:lpstr>ОСЕННИЕ ПОСИДЕЛКИ</vt:lpstr>
      <vt:lpstr>Слайд 25</vt:lpstr>
      <vt:lpstr>Слайд 26</vt:lpstr>
      <vt:lpstr>Слайд 27</vt:lpstr>
      <vt:lpstr>                           СВЯТКИ</vt:lpstr>
      <vt:lpstr>МАСЛЕНИЦА</vt:lpstr>
      <vt:lpstr>                    БЛАГОВЕЩЕНИЕ</vt:lpstr>
      <vt:lpstr>                            ТРОИЦА</vt:lpstr>
      <vt:lpstr>Слайд 32</vt:lpstr>
      <vt:lpstr>ВСТРЕЧИ С ИНТЕРЕСНЫМИ ЛЮДЬМИ: ХОР АНДРЕЕВСКОГО ДОМА КУЛЬТУРЫ</vt:lpstr>
      <vt:lpstr>Слайд 34</vt:lpstr>
      <vt:lpstr>ВСТРЕЧИ С ВЕТЕРАНАМИ И ТРУЖЕНИКАМИ ТЫЛА</vt:lpstr>
      <vt:lpstr>Слайд 36</vt:lpstr>
      <vt:lpstr>ВСТРЕЧИ С НАРОДНЫМИ УМЕЛЬЦАМИ: ШИШКИН ВЛАДИМИР ИВАНОВИЧ</vt:lpstr>
      <vt:lpstr>СОЛЕННИКОВА НАТАЛЬЯ ЛЬВОВНА</vt:lpstr>
      <vt:lpstr>Слайд 39</vt:lpstr>
      <vt:lpstr>ГОЛУБЕВА СОФИЯ ИВАНОВНА</vt:lpstr>
      <vt:lpstr>Слайд 41</vt:lpstr>
      <vt:lpstr>          КРАЕВЕДЧЕСКИЙ УГОЛОК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ПРИОБЩЕНИЕ ДЕТЕЙ К НАРОДНЫМ ТРАДИЦИЯМ В МБДОУ «КОЛОСОК»</dc:title>
  <dc:creator>comp01</dc:creator>
  <cp:lastModifiedBy>Seva</cp:lastModifiedBy>
  <cp:revision>13</cp:revision>
  <dcterms:created xsi:type="dcterms:W3CDTF">2014-05-12T09:18:37Z</dcterms:created>
  <dcterms:modified xsi:type="dcterms:W3CDTF">2015-04-11T20:53:30Z</dcterms:modified>
</cp:coreProperties>
</file>