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26" r:id="rId2"/>
  </p:sldMasterIdLst>
  <p:notesMasterIdLst>
    <p:notesMasterId r:id="rId79"/>
  </p:notesMasterIdLst>
  <p:sldIdLst>
    <p:sldId id="262" r:id="rId3"/>
    <p:sldId id="265" r:id="rId4"/>
    <p:sldId id="266" r:id="rId5"/>
    <p:sldId id="267" r:id="rId6"/>
    <p:sldId id="268" r:id="rId7"/>
    <p:sldId id="269" r:id="rId8"/>
    <p:sldId id="377" r:id="rId9"/>
    <p:sldId id="270" r:id="rId10"/>
    <p:sldId id="367" r:id="rId11"/>
    <p:sldId id="315" r:id="rId12"/>
    <p:sldId id="256" r:id="rId13"/>
    <p:sldId id="257" r:id="rId14"/>
    <p:sldId id="258" r:id="rId15"/>
    <p:sldId id="259" r:id="rId16"/>
    <p:sldId id="260" r:id="rId17"/>
    <p:sldId id="261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272" r:id="rId26"/>
    <p:sldId id="371" r:id="rId27"/>
    <p:sldId id="372" r:id="rId28"/>
    <p:sldId id="373" r:id="rId29"/>
    <p:sldId id="374" r:id="rId30"/>
    <p:sldId id="375" r:id="rId31"/>
    <p:sldId id="376" r:id="rId32"/>
    <p:sldId id="316" r:id="rId33"/>
    <p:sldId id="317" r:id="rId34"/>
    <p:sldId id="368" r:id="rId35"/>
    <p:sldId id="318" r:id="rId36"/>
    <p:sldId id="339" r:id="rId37"/>
    <p:sldId id="340" r:id="rId38"/>
    <p:sldId id="341" r:id="rId39"/>
    <p:sldId id="342" r:id="rId40"/>
    <p:sldId id="343" r:id="rId41"/>
    <p:sldId id="344" r:id="rId42"/>
    <p:sldId id="330" r:id="rId43"/>
    <p:sldId id="331" r:id="rId44"/>
    <p:sldId id="332" r:id="rId45"/>
    <p:sldId id="333" r:id="rId46"/>
    <p:sldId id="336" r:id="rId47"/>
    <p:sldId id="378" r:id="rId48"/>
    <p:sldId id="319" r:id="rId49"/>
    <p:sldId id="321" r:id="rId50"/>
    <p:sldId id="278" r:id="rId51"/>
    <p:sldId id="324" r:id="rId52"/>
    <p:sldId id="325" r:id="rId53"/>
    <p:sldId id="326" r:id="rId54"/>
    <p:sldId id="327" r:id="rId55"/>
    <p:sldId id="328" r:id="rId56"/>
    <p:sldId id="329" r:id="rId57"/>
    <p:sldId id="294" r:id="rId58"/>
    <p:sldId id="280" r:id="rId59"/>
    <p:sldId id="281" r:id="rId60"/>
    <p:sldId id="282" r:id="rId61"/>
    <p:sldId id="283" r:id="rId62"/>
    <p:sldId id="284" r:id="rId63"/>
    <p:sldId id="285" r:id="rId64"/>
    <p:sldId id="289" r:id="rId65"/>
    <p:sldId id="290" r:id="rId66"/>
    <p:sldId id="291" r:id="rId67"/>
    <p:sldId id="356" r:id="rId68"/>
    <p:sldId id="354" r:id="rId69"/>
    <p:sldId id="357" r:id="rId70"/>
    <p:sldId id="345" r:id="rId71"/>
    <p:sldId id="382" r:id="rId72"/>
    <p:sldId id="380" r:id="rId73"/>
    <p:sldId id="346" r:id="rId74"/>
    <p:sldId id="381" r:id="rId75"/>
    <p:sldId id="379" r:id="rId76"/>
    <p:sldId id="351" r:id="rId77"/>
    <p:sldId id="369" r:id="rId7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ndar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ndara" pitchFamily="34" charset="0"/>
              </a:defRPr>
            </a:lvl1pPr>
          </a:lstStyle>
          <a:p>
            <a:pPr>
              <a:defRPr/>
            </a:pPr>
            <a:fld id="{767C28CA-FECF-4F0B-83FA-37EFC6B9036D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849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ndar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ndara" pitchFamily="34" charset="0"/>
              </a:defRPr>
            </a:lvl1pPr>
          </a:lstStyle>
          <a:p>
            <a:pPr>
              <a:defRPr/>
            </a:pPr>
            <a:fld id="{CA16D11C-B398-494C-B271-28BB03A59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69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602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3D0148-545A-4E81-B109-DAD00E1D8762}" type="slidenum">
              <a:rPr lang="ru-RU" altLang="ru-RU" sz="1200">
                <a:cs typeface="Arial" charset="0"/>
              </a:rPr>
              <a:pPr algn="r" eaLnBrk="1" hangingPunct="1"/>
              <a:t>27</a:t>
            </a:fld>
            <a:endParaRPr lang="ru-RU" altLang="ru-RU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704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C58C92D-FC40-45A2-84C8-645E36E8F2EA}" type="slidenum">
              <a:rPr lang="ru-RU" sz="1200">
                <a:latin typeface="Calibri" pitchFamily="34" charset="0"/>
              </a:rPr>
              <a:pPr algn="r" eaLnBrk="1" hangingPunct="1"/>
              <a:t>52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806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D48FD94-3C17-4D2A-8103-DFCBC20796A8}" type="slidenum">
              <a:rPr lang="ru-RU" sz="1200">
                <a:latin typeface="Calibri" pitchFamily="34" charset="0"/>
              </a:rPr>
              <a:pPr algn="r" eaLnBrk="1" hangingPunct="1"/>
              <a:t>54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84F07-565D-4938-B617-05926DB39E51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58ADD-A59F-4EBD-A1FC-BEA8832B4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20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C04CB-8F98-465D-B0AD-CD95463224BB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784EF-A555-4F88-B6D8-D1482ADB4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5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7400" cy="5788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8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5E114-41F6-4E4F-83EC-2BA28295A150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15175-F2E6-45B5-A781-FF1565062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52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2EC63-3074-4632-9FE6-946BE55F5505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741E9-5F60-4B79-85F5-0C8B0E7C5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02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C0225-3A63-480B-9933-1801ECA8550F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9E0B0-F850-4A43-BF77-3B2A8DB37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595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B28B8-21C6-40F6-A6F6-6CB597CCE355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BA0D-5D65-46FA-A606-7268A6997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7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DF911-B002-4449-84B7-C9944A61DA79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04450-7097-462C-988A-878E2DAFA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0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6094C-C5F8-4677-89AE-ACA843F614FD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A1564-2EAD-4790-A234-521813B642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6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A7898-71CE-418F-B413-F9425033AB99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B61FB-E0CB-42F1-AB56-A9F1C3625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6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6D1AC-BC20-4F1E-AD56-60D27B04BC31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60261-17D8-4A4A-88E4-8CF50124D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14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9ACC0-D7FC-4843-BB40-1BFB25F718A4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B9FB8-3AC4-4924-9CEA-9AAA91A76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92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8B0E-E936-41E8-A3DD-4291666F07A0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54DF9-0B5A-468A-B8A2-D93330CC5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01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41C18-0805-41E1-B358-1196D1D66D7A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165C1-D807-4F3E-94EE-0118CB927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40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0976C-C7C8-4791-AE95-4715FF018418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7CD07-AF12-4D8C-A309-ED2ABE800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55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099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22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6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1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Date Placeholder 4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A701256-7624-46CA-8201-C7C5FB50E0E7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2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9F9E32F-28CD-4CEF-A924-CD7AEC145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>
          <a:solidFill>
            <a:schemeClr val="tx2"/>
          </a:solidFill>
          <a:latin typeface="+mn-lt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>
          <a:solidFill>
            <a:schemeClr val="tx2"/>
          </a:solidFill>
          <a:latin typeface="+mn-lt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>
          <a:solidFill>
            <a:schemeClr val="tx2"/>
          </a:solidFill>
          <a:latin typeface="+mn-lt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5pPr>
      <a:lvl6pPr marL="19192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6pPr>
      <a:lvl7pPr marL="23764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7pPr>
      <a:lvl8pPr marL="28336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8pPr>
      <a:lvl9pPr marL="32908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2CAA331-6222-4253-8D94-9E35E0C38DE2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6FC96AF-0459-470B-9893-13B14165E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Provan\Desktop\&#1052;&#1072;&#1090;&#1077;&#1088;&#1080;&#1072;&#1083;&#1099;%20&#1076;&#1083;&#1103;%20&#1074;&#1080;&#1076;&#1077;&#1086;&#1088;&#1103;&#1076;&#1072;\&#1042;&#1080;&#1076;&#1077;&#1086;%20&#1076;&#1083;&#1103;%20&#1055;&#1055;\1%20&#1095;&#1072;&#1089;&#1090;&#1100;%20-%20&#1096;&#1082;&#1086;&#1083;&#1072;.avi" TargetMode="External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2.jpeg"/><Relationship Id="rId4" Type="http://schemas.openxmlformats.org/officeDocument/2006/relationships/image" Target="../media/image23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1196975"/>
            <a:ext cx="8218487" cy="38814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b="1" smtClean="0">
                <a:solidFill>
                  <a:srgbClr val="FF0000"/>
                </a:solidFill>
                <a:latin typeface="Arial" charset="0"/>
              </a:rPr>
              <a:t>Яркие моменты в жизни образовательных учреждений</a:t>
            </a:r>
            <a:br>
              <a:rPr lang="ru-RU" b="1" smtClean="0">
                <a:solidFill>
                  <a:srgbClr val="FF0000"/>
                </a:solidFill>
                <a:latin typeface="Arial" charset="0"/>
              </a:rPr>
            </a:br>
            <a:r>
              <a:rPr lang="ru-RU" b="1" smtClean="0">
                <a:solidFill>
                  <a:srgbClr val="FF0000"/>
                </a:solidFill>
                <a:latin typeface="Arial" charset="0"/>
              </a:rPr>
              <a:t>Борисоглебского муниципального района</a:t>
            </a:r>
            <a:br>
              <a:rPr lang="ru-RU" b="1" smtClean="0">
                <a:solidFill>
                  <a:srgbClr val="FF0000"/>
                </a:solidFill>
                <a:latin typeface="Arial" charset="0"/>
              </a:rPr>
            </a:br>
            <a:r>
              <a:rPr lang="ru-RU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b="1" smtClean="0">
                <a:solidFill>
                  <a:srgbClr val="FF0000"/>
                </a:solidFill>
                <a:latin typeface="Arial" charset="0"/>
              </a:rPr>
            </a:br>
            <a:r>
              <a:rPr lang="ru-RU" b="1" smtClean="0">
                <a:solidFill>
                  <a:srgbClr val="FF0000"/>
                </a:solidFill>
                <a:latin typeface="Arial" charset="0"/>
              </a:rPr>
              <a:t> 2013 -2014 учебного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5" descr="DSC02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341438"/>
            <a:ext cx="471805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Candara" pitchFamily="34" charset="0"/>
              </a:rPr>
              <a:t>Поход в Крым</a:t>
            </a:r>
          </a:p>
        </p:txBody>
      </p:sp>
      <p:pic>
        <p:nvPicPr>
          <p:cNvPr id="18435" name="Picture 4" descr="DSC027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42481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71550" y="357188"/>
            <a:ext cx="7175500" cy="1428750"/>
          </a:xfrm>
        </p:spPr>
        <p:txBody>
          <a:bodyPr anchor="b">
            <a:normAutofit/>
          </a:bodyPr>
          <a:lstStyle/>
          <a:p>
            <a:pPr marL="182563" eaLnBrk="1" hangingPunct="1"/>
            <a:r>
              <a:rPr lang="ru-RU" sz="3200" b="1" smtClean="0">
                <a:solidFill>
                  <a:srgbClr val="FF0000"/>
                </a:solidFill>
              </a:rPr>
              <a:t>Борисоглебская средняя общеобразовательная школа № 2</a:t>
            </a:r>
          </a:p>
        </p:txBody>
      </p:sp>
      <p:pic>
        <p:nvPicPr>
          <p:cNvPr id="19459" name="Picture 4" descr="Новый рисунок (7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2571750"/>
            <a:ext cx="6697662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50825" y="1341438"/>
            <a:ext cx="8642350" cy="532765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Char char="•"/>
            </a:pPr>
            <a:r>
              <a:rPr lang="ru-RU" b="1" u="sng" smtClean="0">
                <a:solidFill>
                  <a:schemeClr val="tx1"/>
                </a:solidFill>
              </a:rPr>
              <a:t>Выше среднего балла по району: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mtClean="0">
                <a:solidFill>
                  <a:schemeClr val="tx1"/>
                </a:solidFill>
              </a:rPr>
              <a:t>                        - Русский язык (68)          - Химия (68)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mtClean="0">
                <a:solidFill>
                  <a:schemeClr val="tx1"/>
                </a:solidFill>
              </a:rPr>
              <a:t>                        - Математика (60,6)        - Физика (51)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mtClean="0">
                <a:solidFill>
                  <a:schemeClr val="tx1"/>
                </a:solidFill>
              </a:rPr>
              <a:t>                        - Литература (65,5)          - Информатика и ИКТ (57,5)</a:t>
            </a:r>
          </a:p>
          <a:p>
            <a:pPr algn="ctr" eaLnBrk="1" hangingPunct="1">
              <a:buFont typeface="Arial" charset="0"/>
              <a:buChar char="•"/>
            </a:pPr>
            <a:r>
              <a:rPr lang="ru-RU" b="1" u="sng" smtClean="0"/>
              <a:t>Лучшие результаты по району:</a:t>
            </a:r>
          </a:p>
          <a:p>
            <a:pPr eaLnBrk="1" hangingPunct="1">
              <a:buFont typeface="Symbol" pitchFamily="18" charset="2"/>
              <a:buNone/>
            </a:pPr>
            <a:endParaRPr lang="ru-RU" sz="2800" smtClean="0"/>
          </a:p>
          <a:p>
            <a:pPr eaLnBrk="1" hangingPunct="1">
              <a:buFont typeface="Symbol" pitchFamily="18" charset="2"/>
              <a:buNone/>
            </a:pPr>
            <a:r>
              <a:rPr lang="ru-RU" smtClean="0">
                <a:solidFill>
                  <a:schemeClr val="tx1"/>
                </a:solidFill>
              </a:rPr>
              <a:t>Подгорнова                                                                                   Дербина    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mtClean="0">
                <a:solidFill>
                  <a:schemeClr val="tx1"/>
                </a:solidFill>
              </a:rPr>
              <a:t>     Ксения                                                                                          Мария</a:t>
            </a:r>
          </a:p>
          <a:p>
            <a:pPr eaLnBrk="1" hangingPunct="1">
              <a:buFont typeface="Symbol" pitchFamily="18" charset="2"/>
              <a:buNone/>
            </a:pPr>
            <a:endParaRPr lang="ru-RU" smtClean="0">
              <a:solidFill>
                <a:schemeClr val="tx1"/>
              </a:solidFill>
            </a:endParaRPr>
          </a:p>
          <a:p>
            <a:pPr eaLnBrk="1" hangingPunct="1">
              <a:buFont typeface="Symbol" pitchFamily="18" charset="2"/>
              <a:buNone/>
            </a:pPr>
            <a:r>
              <a:rPr lang="ru-RU" sz="2000" smtClean="0">
                <a:solidFill>
                  <a:schemeClr val="tx1"/>
                </a:solidFill>
              </a:rPr>
              <a:t>– математика                                                                                                - русский язык 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mtClean="0">
                <a:solidFill>
                  <a:schemeClr val="tx1"/>
                </a:solidFill>
              </a:rPr>
              <a:t>         (79)</a:t>
            </a:r>
            <a:r>
              <a:rPr lang="ru-RU" smtClean="0"/>
              <a:t>                                                                                               (95)</a:t>
            </a:r>
          </a:p>
          <a:p>
            <a:pPr eaLnBrk="1" hangingPunct="1">
              <a:buFont typeface="Symbol" pitchFamily="18" charset="2"/>
              <a:buNone/>
            </a:pPr>
            <a:endParaRPr lang="ru-RU" smtClean="0"/>
          </a:p>
          <a:p>
            <a:pPr eaLnBrk="1" hangingPunct="1">
              <a:buFont typeface="Symbol" pitchFamily="18" charset="2"/>
              <a:buNone/>
            </a:pPr>
            <a:endParaRPr lang="ru-RU" sz="3400" smtClean="0"/>
          </a:p>
          <a:p>
            <a:pPr eaLnBrk="1" hangingPunct="1">
              <a:buFont typeface="Symbol" pitchFamily="18" charset="2"/>
              <a:buNone/>
            </a:pPr>
            <a:endParaRPr lang="ru-RU" sz="3400" smtClean="0"/>
          </a:p>
          <a:p>
            <a:pPr eaLnBrk="1" hangingPunct="1">
              <a:buFont typeface="Symbol" pitchFamily="18" charset="2"/>
              <a:buNone/>
            </a:pPr>
            <a:endParaRPr lang="ru-RU" sz="3400" smtClean="0"/>
          </a:p>
          <a:p>
            <a:pPr eaLnBrk="1" hangingPunct="1">
              <a:buFontTx/>
              <a:buChar char="-"/>
            </a:pPr>
            <a:endParaRPr lang="ru-RU" sz="3400" smtClean="0"/>
          </a:p>
        </p:txBody>
      </p:sp>
      <p:sp>
        <p:nvSpPr>
          <p:cNvPr id="20483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Результаты ЕГЭ </a:t>
            </a:r>
            <a:r>
              <a:rPr lang="ru-RU" sz="6000" smtClean="0"/>
              <a:t>2014</a:t>
            </a:r>
            <a:r>
              <a:rPr lang="ru-RU" smtClean="0"/>
              <a:t> года</a:t>
            </a:r>
          </a:p>
        </p:txBody>
      </p:sp>
      <p:pic>
        <p:nvPicPr>
          <p:cNvPr id="20484" name="Picture 2" descr="D:\Профиль\Desktop\Новая папка\P1080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3933825"/>
            <a:ext cx="494188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kern="1200" dirty="0"/>
              <a:t>Призеры областных предметных олимпиад</a:t>
            </a:r>
          </a:p>
        </p:txBody>
      </p:sp>
      <p:pic>
        <p:nvPicPr>
          <p:cNvPr id="21507" name="Picture 2" descr="D:\Профиль\Desktop\Школьная почта\переместить в АРХИВ\20.05.2014 награждение победителей\IMG_214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8113" y="1628775"/>
            <a:ext cx="6111875" cy="3929063"/>
          </a:xfrm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900113" y="5445125"/>
            <a:ext cx="71278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sz="2400" b="1">
                <a:latin typeface="Candara" pitchFamily="34" charset="0"/>
              </a:rPr>
              <a:t>Лебедева Александра (7 класс) – русский язык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>
                <a:latin typeface="Candara" pitchFamily="34" charset="0"/>
              </a:rPr>
              <a:t>Семёнов Александр (8 класс) – физика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Профиль\Desktop\Новая папка\DSC06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2366963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700338" y="2349500"/>
            <a:ext cx="4906962" cy="113347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Symbol" pitchFamily="18" charset="2"/>
              <a:buNone/>
            </a:pPr>
            <a:r>
              <a:rPr lang="ru-RU" b="1" smtClean="0">
                <a:solidFill>
                  <a:schemeClr val="tx1"/>
                </a:solidFill>
              </a:rPr>
              <a:t>Кулигин Артем (7 класс)</a:t>
            </a:r>
            <a:r>
              <a:rPr lang="ru-RU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2532" name="Заголовок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Победители и призеры</a:t>
            </a:r>
          </a:p>
        </p:txBody>
      </p:sp>
      <p:pic>
        <p:nvPicPr>
          <p:cNvPr id="22533" name="Picture 3" descr="D:\Профиль\Desktop\Новая папка\Фото-03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3357563"/>
            <a:ext cx="24034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323850" y="5013325"/>
            <a:ext cx="6192838" cy="12319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latin typeface="Candara" pitchFamily="34" charset="0"/>
              </a:rPr>
              <a:t>Ильина Алёна (11 класс)</a:t>
            </a:r>
            <a:r>
              <a:rPr lang="ru-RU" sz="2400">
                <a:solidFill>
                  <a:schemeClr val="tx2"/>
                </a:solidFill>
                <a:latin typeface="Candara" pitchFamily="34" charset="0"/>
              </a:rPr>
              <a:t> </a:t>
            </a: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endParaRPr lang="ru-RU" sz="2400">
              <a:solidFill>
                <a:schemeClr val="tx2"/>
              </a:solidFill>
              <a:latin typeface="Candara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endParaRPr lang="ru-RU" sz="2400">
              <a:solidFill>
                <a:schemeClr val="tx2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642350" cy="1252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kern="1200" dirty="0"/>
              <a:t>Профильный лагерь «Робинзон-2014»</a:t>
            </a:r>
          </a:p>
        </p:txBody>
      </p:sp>
      <p:pic>
        <p:nvPicPr>
          <p:cNvPr id="23555" name="Picture 2" descr="D:\Профиль\Desktop\Новая папка\IMG_33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6880225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Профиль\Desktop\Новая папка\IMG_3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3978275"/>
            <a:ext cx="4229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D:\Профиль\Desktop\Новая папка\IMG_33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425" y="3970338"/>
            <a:ext cx="43465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1"/>
          <p:cNvSpPr>
            <a:spLocks noGrp="1"/>
          </p:cNvSpPr>
          <p:nvPr>
            <p:ph idx="4294967295"/>
          </p:nvPr>
        </p:nvSpPr>
        <p:spPr>
          <a:xfrm>
            <a:off x="2843213" y="5019675"/>
            <a:ext cx="6192837" cy="1649413"/>
          </a:xfrm>
        </p:spPr>
        <p:txBody>
          <a:bodyPr/>
          <a:lstStyle/>
          <a:p>
            <a:pPr eaLnBrk="1" hangingPunct="1"/>
            <a:r>
              <a:rPr lang="ru-RU" smtClean="0"/>
              <a:t>Общешкольные спортивные соревнования и игры</a:t>
            </a:r>
          </a:p>
          <a:p>
            <a:pPr eaLnBrk="1" hangingPunct="1"/>
            <a:r>
              <a:rPr lang="ru-RU" smtClean="0"/>
              <a:t>Творческий конкурс «Салют, Олимпиада!»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kern="1200" dirty="0"/>
              <a:t>Школьные Олимпийские Игры</a:t>
            </a:r>
            <a:br>
              <a:rPr lang="ru-RU" kern="1200" dirty="0"/>
            </a:br>
            <a:r>
              <a:rPr lang="ru-RU" kern="1200" dirty="0"/>
              <a:t>февраль - 2014</a:t>
            </a:r>
          </a:p>
        </p:txBody>
      </p:sp>
      <p:pic>
        <p:nvPicPr>
          <p:cNvPr id="5122" name="Picture 2" descr="D:\Профиль\Desktop\Новая папка\IMG_24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5" y="1481138"/>
            <a:ext cx="8070850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Профиль\Desktop\Новая папка\IMG_24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3060700"/>
            <a:ext cx="270668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3059113" y="404813"/>
            <a:ext cx="6084887" cy="1779587"/>
          </a:xfrm>
        </p:spPr>
        <p:txBody>
          <a:bodyPr anchor="b"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</a:rPr>
              <a:t>Вощажниковская средняя общеобразовательная школа</a:t>
            </a:r>
            <a:r>
              <a:rPr lang="ru-RU" sz="4000" smtClean="0"/>
              <a:t> </a:t>
            </a:r>
          </a:p>
        </p:txBody>
      </p:sp>
      <p:pic>
        <p:nvPicPr>
          <p:cNvPr id="25603" name="Picture 2" descr="E:\для сайта\Hea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30607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2492375"/>
            <a:ext cx="7199312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188" y="3133725"/>
            <a:ext cx="4975225" cy="3608388"/>
          </a:xfrm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188" y="688975"/>
            <a:ext cx="4529137" cy="1103313"/>
          </a:xfrm>
        </p:spPr>
      </p:pic>
      <p:pic>
        <p:nvPicPr>
          <p:cNvPr id="1026" name="Picture 2" descr="C:\Users\user\Desktop\Мои документы\Мои рисунки\2014\Иринарховские чтения\IMG_20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103188"/>
            <a:ext cx="4548187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225" y="3279775"/>
            <a:ext cx="2603500" cy="346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ои документы\Мои рисунки\2014\Конференция в начльной школе\IMG_056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4425950" cy="3322638"/>
          </a:xfrm>
        </p:spPr>
      </p:pic>
      <p:pic>
        <p:nvPicPr>
          <p:cNvPr id="5" name="Объект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357563"/>
            <a:ext cx="4449763" cy="3340100"/>
          </a:xfrm>
        </p:spPr>
      </p:pic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275" y="260350"/>
            <a:ext cx="4657725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Мои документы\Мои рисунки\2014\защита проектов\DSCN43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329113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7380288" y="6021388"/>
            <a:ext cx="1476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>
                <a:solidFill>
                  <a:schemeClr val="bg1"/>
                </a:solidFill>
                <a:latin typeface="Candara" pitchFamily="34" charset="0"/>
              </a:rPr>
              <a:t>Абакумов Илья, 3 класс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84647"/>
            <a:ext cx="748883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Научная деятельность учащихся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МОУ Андреевская СОШ</a:t>
            </a:r>
            <a:r>
              <a:rPr lang="ru-RU" sz="2400" smtClean="0">
                <a:latin typeface="Arial" charset="0"/>
              </a:rPr>
              <a:t> </a:t>
            </a:r>
            <a:br>
              <a:rPr lang="ru-RU" sz="2400" smtClean="0">
                <a:latin typeface="Arial" charset="0"/>
              </a:rPr>
            </a:br>
            <a:r>
              <a:rPr lang="ru-RU" alt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Традиционные творческие встречи с известными людьми района</a:t>
            </a:r>
            <a:r>
              <a:rPr lang="ru-RU" altLang="ru-RU" sz="240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0243" name="Picture 19" descr="январь-февраль 2014 15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3860800"/>
            <a:ext cx="3168650" cy="2376488"/>
          </a:xfrm>
        </p:spPr>
      </p:pic>
      <p:pic>
        <p:nvPicPr>
          <p:cNvPr id="10244" name="Picture 20" descr="январь-февраль 2014 15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4163" y="3860800"/>
            <a:ext cx="3240087" cy="2430463"/>
          </a:xfrm>
        </p:spPr>
      </p:pic>
      <p:sp>
        <p:nvSpPr>
          <p:cNvPr id="10245" name="Text Box 21"/>
          <p:cNvSpPr txBox="1">
            <a:spLocks noChangeArrowheads="1"/>
          </p:cNvSpPr>
          <p:nvPr/>
        </p:nvSpPr>
        <p:spPr bwMode="auto">
          <a:xfrm>
            <a:off x="1835150" y="6237288"/>
            <a:ext cx="5616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latin typeface="Candara" pitchFamily="34" charset="0"/>
              </a:rPr>
              <a:t>Встреча с Бобылевым Б.Р.</a:t>
            </a:r>
            <a:endParaRPr lang="ru-RU" altLang="ru-RU">
              <a:latin typeface="Candara" pitchFamily="34" charset="0"/>
            </a:endParaRPr>
          </a:p>
        </p:txBody>
      </p:sp>
      <p:pic>
        <p:nvPicPr>
          <p:cNvPr id="10246" name="Picture 22" descr="DSC0227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268413"/>
            <a:ext cx="3060700" cy="2295525"/>
          </a:xfrm>
        </p:spPr>
      </p:pic>
      <p:pic>
        <p:nvPicPr>
          <p:cNvPr id="10247" name="Picture 23" descr="Анатолий Смирнов встреча 0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341438"/>
            <a:ext cx="3424238" cy="2282825"/>
          </a:xfrm>
        </p:spPr>
      </p:pic>
      <p:sp>
        <p:nvSpPr>
          <p:cNvPr id="10248" name="Text Box 24"/>
          <p:cNvSpPr txBox="1">
            <a:spLocks noChangeArrowheads="1"/>
          </p:cNvSpPr>
          <p:nvPr/>
        </p:nvSpPr>
        <p:spPr bwMode="auto">
          <a:xfrm>
            <a:off x="1908175" y="3500438"/>
            <a:ext cx="554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latin typeface="Candara" pitchFamily="34" charset="0"/>
              </a:rPr>
              <a:t>Смирнов А.Н. – лучший гармонист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ои документы\Мои рисунки\2013\Семенцов\Мастер-класс 26.11.13 С питера\DSCN04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4110037" cy="30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789363"/>
            <a:ext cx="3871912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3887787" cy="29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3989388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215900" y="3122613"/>
            <a:ext cx="87614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600" b="1">
                <a:latin typeface="Candara" pitchFamily="34" charset="0"/>
              </a:rPr>
              <a:t>Участие в эксперименте «Корнесловно</a:t>
            </a:r>
            <a:r>
              <a:rPr lang="ru-RU" sz="1600" b="1"/>
              <a:t> </a:t>
            </a:r>
            <a:r>
              <a:rPr lang="ru-RU" sz="1600" b="1">
                <a:latin typeface="Candara" pitchFamily="34" charset="0"/>
              </a:rPr>
              <a:t>-</a:t>
            </a:r>
            <a:r>
              <a:rPr lang="ru-RU" sz="1600" b="1"/>
              <a:t> </a:t>
            </a:r>
            <a:r>
              <a:rPr lang="ru-RU" sz="1600" b="1">
                <a:latin typeface="Candara" pitchFamily="34" charset="0"/>
              </a:rPr>
              <a:t>смысловой подход в преподавании» </a:t>
            </a:r>
          </a:p>
          <a:p>
            <a:pPr algn="ctr" eaLnBrk="1" hangingPunct="1"/>
            <a:r>
              <a:rPr lang="ru-RU" sz="1600" b="1">
                <a:latin typeface="Candara" pitchFamily="34" charset="0"/>
              </a:rPr>
              <a:t>совместно с педагогами г. Санкт-Петербурга и Ярославля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Мои документы\Мои рисунки\2014\лапта. УЧИТЕЛЯ, 2014\DSC_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700" y="1189038"/>
            <a:ext cx="452913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er\Desktop\Мои документы\Мои рисунки\2013\Зарница 2013\110NIKON\DSCN7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088" y="3992563"/>
            <a:ext cx="3790950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Мои документы\Мои рисунки\2014\Турслёт\187_0602\IMG_27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-103188"/>
            <a:ext cx="4913312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Мои документы\Мои рисунки\2014\Суворовские сборы 2014\IMG_24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36385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extBox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575" y="238125"/>
            <a:ext cx="4016375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Мои документы\Мои рисунки\2014\Зарница 2014\5 кл\DSC_0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" y="133350"/>
            <a:ext cx="4335463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ои документы\Мои рисунки\2014\Зарница 2014\зарница-14\DSCN3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350" y="3627438"/>
            <a:ext cx="4462463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3597275"/>
            <a:ext cx="4518025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Мои документы\Мои рисунки\2014\Зарница 2014\109___03\IMG_28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163" y="92075"/>
            <a:ext cx="4383087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Мои документы\Мои рисунки\2014\Зарница 2014\109___03\IMG_25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188" y="2346325"/>
            <a:ext cx="5018087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47990"/>
            <a:ext cx="2736304" cy="46166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«Зарница -2014»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9338" y="836613"/>
            <a:ext cx="4537075" cy="938212"/>
          </a:xfrm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FFFF00"/>
                </a:solidFill>
              </a:rPr>
              <a:t>Проект «Созидание»</a:t>
            </a:r>
          </a:p>
        </p:txBody>
      </p:sp>
      <p:pic>
        <p:nvPicPr>
          <p:cNvPr id="7" name="Объект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75" y="109538"/>
            <a:ext cx="4773613" cy="3584575"/>
          </a:xfrm>
        </p:spPr>
      </p:pic>
      <p:pic>
        <p:nvPicPr>
          <p:cNvPr id="8" name="Объект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263" y="3573463"/>
            <a:ext cx="3833812" cy="2882900"/>
          </a:xfrm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3524250"/>
            <a:ext cx="4692650" cy="352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9000" y="1903095"/>
            <a:ext cx="340741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 Black" pitchFamily="34" charset="0"/>
              </a:rPr>
              <a:t>Более 150 участников!!!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Arial" charset="0"/>
              </a:rPr>
              <a:t>Высоковская СОШ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8" y="1920875"/>
            <a:ext cx="7656512" cy="45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704850"/>
            <a:ext cx="8229600" cy="1355725"/>
          </a:xfrm>
        </p:spPr>
        <p:txBody>
          <a:bodyPr lIns="0" rIns="0" bIns="0" anchor="b"/>
          <a:lstStyle/>
          <a:p>
            <a:pPr eaLnBrk="1" hangingPunct="1"/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Мастер класс </a:t>
            </a:r>
            <a:b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smtClean="0">
                <a:latin typeface="Times New Roman" pitchFamily="18" charset="0"/>
                <a:cs typeface="Times New Roman" pitchFamily="18" charset="0"/>
              </a:rPr>
              <a:t>«Виртуальный музей» на Всероссийской конференции</a:t>
            </a:r>
          </a:p>
        </p:txBody>
      </p:sp>
      <p:pic>
        <p:nvPicPr>
          <p:cNvPr id="33795" name="Picture 3" descr="K:\DCIM\100PHOTO\SAM_09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3350" y="2205038"/>
            <a:ext cx="6408738" cy="35099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Ленинград\DSC04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913" y="2276475"/>
            <a:ext cx="4510087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F:\конференция август\DSC03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4724400"/>
            <a:ext cx="3743325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750" y="571500"/>
            <a:ext cx="8643938" cy="1373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>
                <a:solidFill>
                  <a:srgbClr val="1F3C60"/>
                </a:solidFill>
                <a:latin typeface="Times New Roman" pitchFamily="18" charset="0"/>
                <a:cs typeface="Times New Roman" pitchFamily="18" charset="0"/>
              </a:rPr>
              <a:t>Районная конференция </a:t>
            </a:r>
          </a:p>
          <a:p>
            <a:pPr algn="ctr" eaLnBrk="1" hangingPunct="1"/>
            <a:r>
              <a:rPr lang="ru-RU" sz="2800" b="1">
                <a:solidFill>
                  <a:srgbClr val="1F3C60"/>
                </a:solidFill>
                <a:latin typeface="Times New Roman" pitchFamily="18" charset="0"/>
                <a:cs typeface="Times New Roman" pitchFamily="18" charset="0"/>
              </a:rPr>
              <a:t>« Сохранение добрых традиций земли Борисоглебской»</a:t>
            </a:r>
          </a:p>
        </p:txBody>
      </p:sp>
      <p:pic>
        <p:nvPicPr>
          <p:cNvPr id="5126" name="Picture 6" descr="C:\Documents and Settings\Александр\Рабочий стол\DSC050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401002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2875" y="500063"/>
            <a:ext cx="8786813" cy="1633537"/>
          </a:xfrm>
        </p:spPr>
        <p:txBody>
          <a:bodyPr lIns="0" rIns="0" bIns="0" anchor="b"/>
          <a:lstStyle/>
          <a:p>
            <a:pPr eaLnBrk="1" hangingPunct="1"/>
            <a:r>
              <a:rPr lang="ru-RU" sz="31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  <a:t>Командная эстафета фестиваля</a:t>
            </a:r>
            <a:br>
              <a:rPr lang="ru-RU" sz="31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  <a:t>«Команда будущих олимпийцев»  - </a:t>
            </a:r>
            <a:br>
              <a:rPr lang="ru-RU" sz="31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mtClean="0">
                <a:solidFill>
                  <a:srgbClr val="0D5A50"/>
                </a:solidFill>
                <a:latin typeface="Times New Roman" pitchFamily="18" charset="0"/>
                <a:cs typeface="Times New Roman" pitchFamily="18" charset="0"/>
              </a:rPr>
              <a:t> 2 место</a:t>
            </a:r>
            <a:r>
              <a:rPr lang="ru-RU" sz="2300" smtClean="0">
                <a:solidFill>
                  <a:srgbClr val="0D5A50"/>
                </a:solidFill>
              </a:rPr>
              <a:t/>
            </a:r>
            <a:br>
              <a:rPr lang="ru-RU" sz="2300" smtClean="0">
                <a:solidFill>
                  <a:srgbClr val="0D5A50"/>
                </a:solidFill>
              </a:rPr>
            </a:br>
            <a:endParaRPr lang="ru-RU" sz="2300" smtClean="0">
              <a:solidFill>
                <a:srgbClr val="0D5A50"/>
              </a:solidFill>
            </a:endParaRPr>
          </a:p>
        </p:txBody>
      </p:sp>
      <p:pic>
        <p:nvPicPr>
          <p:cNvPr id="18434" name="Picture 2" descr="F:\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773238"/>
            <a:ext cx="2798763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357313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47188" y="23074313"/>
            <a:ext cx="561498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Рисунок 7" descr="C:\Documents and Settings\Александр\Рабочий стол\соревнования\IMG_6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4143375"/>
            <a:ext cx="37147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Рисунок 8" descr="C:\Documents and Settings\Александр\Рабочий стол\соревнования\IMG_60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4214813"/>
            <a:ext cx="32861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Рисунок 9" descr="C:\Documents and Settings\Александр\Рабочий стол\соревнования\IMG_59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75" y="1428750"/>
            <a:ext cx="28575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1143000"/>
          </a:xfrm>
        </p:spPr>
        <p:txBody>
          <a:bodyPr lIns="0" rIns="0" bIns="0">
            <a:normAutofit fontScale="90000"/>
          </a:bodyPr>
          <a:lstStyle/>
          <a:p>
            <a:pPr eaLnBrk="1" hangingPunct="1">
              <a:defRPr/>
            </a:pPr>
            <a:r>
              <a:rPr lang="ru-RU" sz="3900" b="1" smtClean="0">
                <a:latin typeface="Times New Roman" pitchFamily="18" charset="0"/>
                <a:cs typeface="Times New Roman" pitchFamily="18" charset="0"/>
              </a:rPr>
              <a:t>Экскурсия</a:t>
            </a:r>
            <a:br>
              <a:rPr lang="ru-RU" sz="39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900" b="1" smtClean="0">
                <a:latin typeface="Times New Roman" pitchFamily="18" charset="0"/>
                <a:cs typeface="Times New Roman" pitchFamily="18" charset="0"/>
              </a:rPr>
              <a:t> «Край, в котором ты живешь»</a:t>
            </a:r>
          </a:p>
        </p:txBody>
      </p:sp>
      <p:pic>
        <p:nvPicPr>
          <p:cNvPr id="36867" name="Рисунок 3" descr="IMG_5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8163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E:\По тропинкам ,по дорожкам\IMG_57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19238"/>
            <a:ext cx="38877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E:\По тропинкам ,по дорожкам\IMG_58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292600"/>
            <a:ext cx="3960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 descr="E:\По тропинкам ,по дорожкам\IMG_58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8163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1412875"/>
          </a:xfrm>
        </p:spPr>
        <p:txBody>
          <a:bodyPr lIns="0" rIns="0" bIns="0" anchor="b"/>
          <a:lstStyle/>
          <a:p>
            <a:pPr eaLnBrk="1" hangingPunct="1"/>
            <a:r>
              <a:rPr lang="ru-RU" altLang="ru-RU" sz="2700" b="1" smtClean="0">
                <a:latin typeface="Times New Roman" pitchFamily="18" charset="0"/>
                <a:cs typeface="Times New Roman" pitchFamily="18" charset="0"/>
              </a:rPr>
              <a:t>Муниципальный конкурс </a:t>
            </a:r>
            <a:br>
              <a:rPr lang="ru-RU" altLang="ru-RU" sz="27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smtClean="0">
                <a:latin typeface="Times New Roman" pitchFamily="18" charset="0"/>
                <a:cs typeface="Times New Roman" pitchFamily="18" charset="0"/>
              </a:rPr>
              <a:t>«Лучшее мероприятие духовно-нравственной направленности»</a:t>
            </a:r>
          </a:p>
        </p:txBody>
      </p:sp>
      <p:pic>
        <p:nvPicPr>
          <p:cNvPr id="37891" name="Picture 2" descr="K:\DCIM\100PHOTO\SAM_12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3933825"/>
            <a:ext cx="4006850" cy="2716213"/>
          </a:xfrm>
          <a:noFill/>
        </p:spPr>
      </p:pic>
      <p:pic>
        <p:nvPicPr>
          <p:cNvPr id="37892" name="Picture 2" descr="C:\Users\User\Desktop\фотоооооооооо\DCIM\100PHOTO\SAM_1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412875"/>
            <a:ext cx="36734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C:\Users\User\Desktop\фотоооооооооо\DCIM\100PHOTO\SAM_12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395922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C:\Users\User\Desktop\фотоооооооооо\DCIM\100PHOTO\SAM_11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933825"/>
            <a:ext cx="38893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95288" y="188913"/>
            <a:ext cx="8497887" cy="114300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Arial" charset="0"/>
              </a:rPr>
              <a:t>Б</a:t>
            </a:r>
            <a:r>
              <a:rPr lang="ru-RU" altLang="ru-RU" sz="2400" b="1" smtClean="0">
                <a:solidFill>
                  <a:schemeClr val="bg1"/>
                </a:solidFill>
              </a:rPr>
              <a:t>алы для начальной школы</a:t>
            </a:r>
            <a:br>
              <a:rPr lang="ru-RU" altLang="ru-RU" sz="2400" b="1" smtClean="0">
                <a:solidFill>
                  <a:schemeClr val="bg1"/>
                </a:solidFill>
              </a:rPr>
            </a:br>
            <a:endParaRPr lang="ru-RU" altLang="ru-RU" sz="2400" b="1" smtClean="0">
              <a:solidFill>
                <a:schemeClr val="bg1"/>
              </a:solidFill>
            </a:endParaRPr>
          </a:p>
        </p:txBody>
      </p:sp>
      <p:pic>
        <p:nvPicPr>
          <p:cNvPr id="11267" name="Picture 21" descr="январь-февраль 2014 06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3336925" cy="2503487"/>
          </a:xfrm>
          <a:noFill/>
        </p:spPr>
      </p:pic>
      <p:pic>
        <p:nvPicPr>
          <p:cNvPr id="11268" name="Picture 23" descr="январь-февраль 2014 07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4163" y="4005263"/>
            <a:ext cx="3313112" cy="2484437"/>
          </a:xfrm>
          <a:noFill/>
        </p:spPr>
      </p:pic>
      <p:pic>
        <p:nvPicPr>
          <p:cNvPr id="11269" name="Picture 29" descr="SAM_345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3800" y="1341438"/>
            <a:ext cx="3311525" cy="2484437"/>
          </a:xfrm>
          <a:noFill/>
        </p:spPr>
      </p:pic>
      <p:pic>
        <p:nvPicPr>
          <p:cNvPr id="11270" name="Picture 31" descr="SAM_346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13" y="4005263"/>
            <a:ext cx="3338512" cy="2505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33375"/>
            <a:ext cx="8229600" cy="1008063"/>
          </a:xfrm>
        </p:spPr>
        <p:txBody>
          <a:bodyPr lIns="0" rIns="0" bIns="0" anchor="b"/>
          <a:lstStyle/>
          <a:p>
            <a:pPr algn="r" eaLnBrk="1" hangingPunct="1"/>
            <a:r>
              <a:rPr lang="ru-RU" altLang="ru-RU" sz="3200" b="1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Участница конкурса лучших учителей в рамках  ПНП «Образование»</a:t>
            </a:r>
          </a:p>
        </p:txBody>
      </p:sp>
      <p:pic>
        <p:nvPicPr>
          <p:cNvPr id="38915" name="Рисунок 4" descr="C:\Documents and Settings\Компьютер\Мои документы\Мои рисунки\NPR_Edu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663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1" descr="H:\100_566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3575" y="2349500"/>
            <a:ext cx="2508250" cy="3671888"/>
          </a:xfrm>
          <a:noFill/>
        </p:spPr>
      </p:pic>
      <p:pic>
        <p:nvPicPr>
          <p:cNvPr id="38917" name="Picture 2" descr="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716338"/>
            <a:ext cx="2089150" cy="295275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7" descr="imag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3068638"/>
            <a:ext cx="2016125" cy="309086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2" descr="imag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2197100" cy="338296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2" descr="imag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2376487" cy="3959225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5" descr="image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205038"/>
            <a:ext cx="2016125" cy="324008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7" descr="image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557338"/>
            <a:ext cx="1836738" cy="309086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987675" y="6092825"/>
            <a:ext cx="280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          </a:t>
            </a:r>
            <a:r>
              <a:rPr lang="ru-RU" b="1">
                <a:solidFill>
                  <a:schemeClr val="tx2"/>
                </a:solidFill>
              </a:rPr>
              <a:t>Бухалова Т.Ю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FFFF00"/>
                </a:solidFill>
                <a:latin typeface="Arial" charset="0"/>
              </a:rPr>
              <a:t>МОУ Краснооктябрьская СОШ</a:t>
            </a:r>
            <a:r>
              <a:rPr lang="ru-RU" sz="2800" smtClean="0">
                <a:latin typeface="Arial" charset="0"/>
              </a:rPr>
              <a:t/>
            </a:r>
            <a:br>
              <a:rPr lang="ru-RU" sz="2800" smtClean="0">
                <a:latin typeface="Arial" charset="0"/>
              </a:rPr>
            </a:br>
            <a:r>
              <a:rPr lang="ru-RU" sz="2800" smtClean="0"/>
              <a:t>Конференция «Сохранение добрых традиций земли Борисоглебской»</a:t>
            </a:r>
          </a:p>
        </p:txBody>
      </p:sp>
      <p:pic>
        <p:nvPicPr>
          <p:cNvPr id="39939" name="Picture 4" descr="Сухаре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714500"/>
            <a:ext cx="244792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Аманбаева Альб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1857375"/>
            <a:ext cx="18351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Белова На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75" y="1714500"/>
            <a:ext cx="202088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Фролов Никола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4286250"/>
            <a:ext cx="212566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3419475" y="3860800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tx2"/>
                </a:solidFill>
              </a:rPr>
              <a:t>Сухарева В.В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6156325" y="4508500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tx2"/>
                </a:solidFill>
              </a:rPr>
              <a:t>Белова Наталья</a:t>
            </a: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539750" y="44370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tx2"/>
                </a:solidFill>
              </a:rPr>
              <a:t>Аманбаева Полина</a:t>
            </a: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5724525" y="6092825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tx2"/>
                </a:solidFill>
              </a:rPr>
              <a:t>Фролов Николай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Участники акции «Сохраним Ярославскую область чистой»</a:t>
            </a:r>
          </a:p>
        </p:txBody>
      </p:sp>
      <p:pic>
        <p:nvPicPr>
          <p:cNvPr id="40963" name="Picture 4" descr="IMG_39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35115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 descr="д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628775"/>
            <a:ext cx="34131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3716338"/>
            <a:ext cx="4014787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xfrm>
            <a:off x="871538" y="5734050"/>
            <a:ext cx="7408862" cy="719138"/>
          </a:xfrm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ru-RU" sz="2800" b="1" smtClean="0"/>
              <a:t>Акция «Поможем всем миром»</a:t>
            </a:r>
          </a:p>
        </p:txBody>
      </p:sp>
      <p:pic>
        <p:nvPicPr>
          <p:cNvPr id="41988" name="Picture 5" descr="IMG_4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39179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IMG_4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39261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 descr="IMG_40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3141663"/>
            <a:ext cx="41767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xfrm>
            <a:off x="971550" y="6092825"/>
            <a:ext cx="7408863" cy="609600"/>
          </a:xfrm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ru-RU" sz="2800" b="1" smtClean="0"/>
              <a:t>Участники проекта «Созидание»</a:t>
            </a:r>
          </a:p>
        </p:txBody>
      </p:sp>
      <p:pic>
        <p:nvPicPr>
          <p:cNvPr id="43011" name="Picture 4" descr="IMG_38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72745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Николо - Бой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367188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284538"/>
            <a:ext cx="33750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3357563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Николо - Бой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2565400"/>
            <a:ext cx="2719387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:\IMG_8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27405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395288" y="219075"/>
            <a:ext cx="87487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/>
              <a:t>           </a:t>
            </a:r>
            <a:r>
              <a:rPr lang="ru-RU" sz="3600" b="1">
                <a:solidFill>
                  <a:srgbClr val="FFFF00"/>
                </a:solidFill>
              </a:rPr>
              <a:t>МОУ Ивановская СОШ</a:t>
            </a:r>
          </a:p>
          <a:p>
            <a:pPr eaLnBrk="1" hangingPunct="1"/>
            <a:r>
              <a:rPr lang="ru-RU" sz="3600" b="1">
                <a:solidFill>
                  <a:schemeClr val="bg1"/>
                </a:solidFill>
                <a:latin typeface="Candara" pitchFamily="34" charset="0"/>
              </a:rPr>
              <a:t>Ивановской на Лехте школе –150 лет </a:t>
            </a:r>
            <a:br>
              <a:rPr lang="ru-RU" sz="3600" b="1">
                <a:solidFill>
                  <a:schemeClr val="bg1"/>
                </a:solidFill>
                <a:latin typeface="Candara" pitchFamily="34" charset="0"/>
              </a:rPr>
            </a:br>
            <a:endParaRPr lang="ru-RU" sz="3600" b="1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323850" y="260350"/>
            <a:ext cx="8820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>
                <a:solidFill>
                  <a:schemeClr val="bg1"/>
                </a:solidFill>
                <a:latin typeface="Lucida Sans Unicode" pitchFamily="34" charset="0"/>
              </a:rPr>
              <a:t>Школе целостного развития исполнилось 20 лет</a:t>
            </a:r>
          </a:p>
        </p:txBody>
      </p:sp>
      <p:pic>
        <p:nvPicPr>
          <p:cNvPr id="45059" name="Picture 2" descr="H:\_DSC00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46"/>
          <a:stretch>
            <a:fillRect/>
          </a:stretch>
        </p:blipFill>
        <p:spPr bwMode="auto">
          <a:xfrm>
            <a:off x="539750" y="1412875"/>
            <a:ext cx="8137525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 часть - школ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938" y="1484313"/>
            <a:ext cx="6403975" cy="4786312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C:\Users\director\Desktop\CKcA6VEjt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844675"/>
            <a:ext cx="7199313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1476375" y="260350"/>
            <a:ext cx="69834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chemeClr val="bg1"/>
                </a:solidFill>
                <a:latin typeface="Candara" pitchFamily="34" charset="0"/>
              </a:rPr>
              <a:t>Исполнилось 10 лет кадетскому корпусу </a:t>
            </a:r>
          </a:p>
          <a:p>
            <a:pPr algn="ctr" eaLnBrk="1" hangingPunct="1"/>
            <a:r>
              <a:rPr lang="ru-RU" sz="3200" b="1">
                <a:solidFill>
                  <a:schemeClr val="bg1"/>
                </a:solidFill>
                <a:latin typeface="Candara" pitchFamily="34" charset="0"/>
              </a:rPr>
              <a:t>«Ивановский спецназ»</a:t>
            </a:r>
            <a:endParaRPr lang="ru-RU" sz="320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director\Desktop\3Npv_ZfWu9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341438"/>
            <a:ext cx="7345362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0" y="260350"/>
            <a:ext cx="93249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400" b="1">
                <a:solidFill>
                  <a:srgbClr val="FFFF00"/>
                </a:solidFill>
                <a:latin typeface="Candara" pitchFamily="34" charset="0"/>
              </a:rPr>
              <a:t>Из  кадет - в летчики</a:t>
            </a:r>
          </a:p>
          <a:p>
            <a:pPr algn="ctr" eaLnBrk="1" hangingPunct="1"/>
            <a:r>
              <a:rPr lang="ru-RU" sz="2000">
                <a:solidFill>
                  <a:schemeClr val="bg1"/>
                </a:solidFill>
                <a:latin typeface="Candar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TextBox 1"/>
          <p:cNvSpPr txBox="1">
            <a:spLocks noChangeArrowheads="1"/>
          </p:cNvSpPr>
          <p:nvPr/>
        </p:nvSpPr>
        <p:spPr bwMode="auto">
          <a:xfrm>
            <a:off x="611188" y="4365625"/>
            <a:ext cx="43561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>
                <a:solidFill>
                  <a:schemeClr val="tx2"/>
                </a:solidFill>
                <a:latin typeface="Candara" pitchFamily="34" charset="0"/>
              </a:rPr>
              <a:t>Всероссийский конкурс сочинений, посвященных Героям России. </a:t>
            </a:r>
          </a:p>
          <a:p>
            <a:pPr eaLnBrk="1" hangingPunct="1"/>
            <a:r>
              <a:rPr lang="ru-RU" sz="2400">
                <a:solidFill>
                  <a:schemeClr val="tx2"/>
                </a:solidFill>
                <a:latin typeface="Candara" pitchFamily="34" charset="0"/>
              </a:rPr>
              <a:t>Маша Замбжицкая – победитель конкурса.</a:t>
            </a:r>
          </a:p>
        </p:txBody>
      </p:sp>
      <p:pic>
        <p:nvPicPr>
          <p:cNvPr id="48132" name="Picture 3" descr="H:\Награждение\_DSC3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227762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H:\Награждение\_DSC37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2492375"/>
            <a:ext cx="313213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57200" y="260350"/>
            <a:ext cx="8229600" cy="1368425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</a:rPr>
              <a:t>«Неделя науки» для основной и средней школы</a:t>
            </a:r>
            <a:br>
              <a:rPr lang="ru-RU" altLang="ru-RU" sz="2400" b="1" smtClean="0">
                <a:solidFill>
                  <a:schemeClr val="bg1"/>
                </a:solidFill>
              </a:rPr>
            </a:br>
            <a:r>
              <a:rPr lang="ru-RU" altLang="ru-RU" sz="2400" b="1" smtClean="0">
                <a:solidFill>
                  <a:schemeClr val="bg1"/>
                </a:solidFill>
              </a:rPr>
              <a:t>и «Неделя начальной школы»</a:t>
            </a:r>
          </a:p>
        </p:txBody>
      </p:sp>
      <p:pic>
        <p:nvPicPr>
          <p:cNvPr id="12291" name="Picture 17" descr="новинки 10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3175000" cy="2017712"/>
          </a:xfrm>
          <a:noFill/>
        </p:spPr>
      </p:pic>
      <p:pic>
        <p:nvPicPr>
          <p:cNvPr id="12292" name="Picture 19" descr="новинки 09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3800" y="1484313"/>
            <a:ext cx="3119438" cy="1982787"/>
          </a:xfrm>
          <a:noFill/>
        </p:spPr>
      </p:pic>
      <p:pic>
        <p:nvPicPr>
          <p:cNvPr id="12293" name="Picture 21" descr="новинки 06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3644900"/>
            <a:ext cx="3465512" cy="2600325"/>
          </a:xfrm>
          <a:noFill/>
        </p:spPr>
      </p:pic>
      <p:pic>
        <p:nvPicPr>
          <p:cNvPr id="12294" name="Picture 23" descr="новинки 06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4663" y="3357563"/>
            <a:ext cx="3611562" cy="27098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:\Экспедиция 2014\_DSC6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99147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611188" y="357188"/>
            <a:ext cx="71755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rgbClr val="FFFF00"/>
                </a:solidFill>
                <a:latin typeface="Candara" pitchFamily="34" charset="0"/>
              </a:rPr>
              <a:t>Поискового отряд</a:t>
            </a:r>
          </a:p>
          <a:p>
            <a:pPr algn="ctr" eaLnBrk="1" hangingPunct="1"/>
            <a:r>
              <a:rPr lang="ru-RU" sz="3200" b="1">
                <a:solidFill>
                  <a:srgbClr val="FFFF00"/>
                </a:solidFill>
                <a:latin typeface="Candara" pitchFamily="34" charset="0"/>
              </a:rPr>
              <a:t>«Пересвет»   в предгорьях Кавказа.</a:t>
            </a:r>
          </a:p>
          <a:p>
            <a:pPr algn="ctr" eaLnBrk="1" hangingPunct="1"/>
            <a:r>
              <a:rPr lang="ru-RU" sz="2800" b="1">
                <a:solidFill>
                  <a:srgbClr val="FFFF00"/>
                </a:solidFill>
                <a:latin typeface="Candara" pitchFamily="34" charset="0"/>
              </a:rPr>
              <a:t> </a:t>
            </a:r>
            <a:endParaRPr lang="ru-RU" sz="200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Новая папка\Школ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916113"/>
            <a:ext cx="626427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7"/>
          <p:cNvSpPr>
            <a:spLocks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4400">
                <a:solidFill>
                  <a:srgbClr val="FFFFFF"/>
                </a:solidFill>
                <a:latin typeface="Candara" pitchFamily="34" charset="0"/>
              </a:rPr>
              <a:t>МОУ Березниковская ООШ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60350"/>
            <a:ext cx="9144000" cy="6858000"/>
          </a:xfrm>
        </p:spPr>
        <p:txBody>
          <a:bodyPr>
            <a:normAutofit/>
          </a:bodyPr>
          <a:lstStyle/>
          <a:p>
            <a:pPr marL="547688" indent="-411163" algn="ctr" eaLnBrk="1" hangingPunct="1">
              <a:buFont typeface="Symbol" pitchFamily="18" charset="2"/>
              <a:buNone/>
            </a:pP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Победитель районного конкурса </a:t>
            </a:r>
          </a:p>
          <a:p>
            <a:pPr marL="547688" indent="-411163" algn="ctr" eaLnBrk="1" hangingPunct="1">
              <a:buFont typeface="Symbol" pitchFamily="18" charset="2"/>
              <a:buNone/>
            </a:pP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«Мое л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учшее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занятие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с дошкольниками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547688" indent="-411163" algn="ctr" eaLnBrk="1" hangingPunct="1">
              <a:buFont typeface="Symbol" pitchFamily="18" charset="2"/>
              <a:buNone/>
            </a:pP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Борисова Елена Михайловна</a:t>
            </a:r>
          </a:p>
        </p:txBody>
      </p:sp>
      <p:pic>
        <p:nvPicPr>
          <p:cNvPr id="51203" name="Picture 2" descr="C:\Users\Ученик 1\Desktop\IMG_7505_15х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19446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3929063"/>
            <a:ext cx="350043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4000500"/>
            <a:ext cx="4000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844675"/>
            <a:ext cx="30718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1844675"/>
            <a:ext cx="321468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C:\Users\Ученик 1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621088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4" descr="C:\Users\Ученик 1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643063"/>
            <a:ext cx="3671888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6"/>
          <p:cNvSpPr>
            <a:spLocks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4400" b="1">
                <a:solidFill>
                  <a:srgbClr val="FFFF00"/>
                </a:solidFill>
                <a:latin typeface="Candara" pitchFamily="34" charset="0"/>
              </a:rPr>
              <a:t>Исследовательская краеведческая работа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9663" y="261938"/>
            <a:ext cx="4194175" cy="6235700"/>
          </a:xfrm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4143375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F:\Новая папка\DSCN29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836613"/>
            <a:ext cx="3168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F:\Новая папка\P2240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3455987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5" descr="F:\Новая папка\DSCN18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2932113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3644900"/>
            <a:ext cx="3455988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1979613" y="188913"/>
            <a:ext cx="5210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FFFF00"/>
                </a:solidFill>
                <a:latin typeface="Candara" pitchFamily="34" charset="0"/>
              </a:rPr>
              <a:t>Наша школьная жизнь</a:t>
            </a:r>
          </a:p>
        </p:txBody>
      </p:sp>
      <p:pic>
        <p:nvPicPr>
          <p:cNvPr id="54275" name="Picture 3" descr="F:\Новая папка\IMGP35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273685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smtClean="0">
                <a:solidFill>
                  <a:srgbClr val="FFFF00"/>
                </a:solidFill>
              </a:rPr>
              <a:t>МОУ Юркинская ООШ</a:t>
            </a:r>
          </a:p>
        </p:txBody>
      </p:sp>
      <p:pic>
        <p:nvPicPr>
          <p:cNvPr id="12185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538" y="1844675"/>
            <a:ext cx="7408862" cy="428148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D:\IMG_0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2597150" cy="374332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2" descr="C:\Users\Лиханина\Desktop\Я\_MG_598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2520950" cy="3816350"/>
          </a:xfrm>
          <a:ln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33375"/>
            <a:ext cx="8486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Муниципальный    конкурс    профессионального</a:t>
            </a:r>
          </a:p>
          <a:p>
            <a:pPr algn="ctr"/>
            <a:r>
              <a:rPr lang="ru-RU" sz="2400" b="1">
                <a:solidFill>
                  <a:schemeClr val="bg1"/>
                </a:solidFill>
              </a:rPr>
              <a:t>мастерства педагогов</a:t>
            </a:r>
          </a:p>
        </p:txBody>
      </p:sp>
      <p:pic>
        <p:nvPicPr>
          <p:cNvPr id="56328" name="Picture 2" descr="D:\Завхоз\IMG_08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196975"/>
            <a:ext cx="40671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Содержимое 3"/>
          <p:cNvSpPr>
            <a:spLocks/>
          </p:cNvSpPr>
          <p:nvPr/>
        </p:nvSpPr>
        <p:spPr bwMode="auto">
          <a:xfrm>
            <a:off x="5435600" y="5516563"/>
            <a:ext cx="33845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47688" indent="-411163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Юдина Н.В.</a:t>
            </a:r>
            <a:r>
              <a:rPr lang="ru-RU" sz="3200" b="1">
                <a:solidFill>
                  <a:schemeClr val="tx2"/>
                </a:solidFill>
                <a:latin typeface="Candara" pitchFamily="34" charset="0"/>
              </a:rPr>
              <a:t> </a:t>
            </a:r>
            <a:endParaRPr lang="ru-RU" sz="4000" b="1">
              <a:solidFill>
                <a:schemeClr val="tx2"/>
              </a:solidFill>
              <a:latin typeface="Candara" pitchFamily="34" charset="0"/>
            </a:endParaRPr>
          </a:p>
          <a:p>
            <a:pPr marL="547688" indent="-411163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200" b="1">
                <a:solidFill>
                  <a:schemeClr val="tx2"/>
                </a:solidFill>
                <a:latin typeface="Candara" pitchFamily="34" charset="0"/>
              </a:rPr>
              <a:t>   </a:t>
            </a:r>
            <a:endParaRPr lang="ru-RU" sz="4400" b="1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56330" name="Содержимое 3"/>
          <p:cNvSpPr>
            <a:spLocks/>
          </p:cNvSpPr>
          <p:nvPr/>
        </p:nvSpPr>
        <p:spPr bwMode="auto">
          <a:xfrm>
            <a:off x="2627313" y="5084763"/>
            <a:ext cx="23764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47688" indent="-411163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Лиханина Н.Б.</a:t>
            </a:r>
            <a:r>
              <a:rPr lang="ru-RU" sz="3200" b="1">
                <a:solidFill>
                  <a:schemeClr val="tx2"/>
                </a:solidFill>
                <a:latin typeface="Candara" pitchFamily="34" charset="0"/>
              </a:rPr>
              <a:t> </a:t>
            </a:r>
            <a:endParaRPr lang="ru-RU" sz="4000" b="1">
              <a:solidFill>
                <a:schemeClr val="tx2"/>
              </a:solidFill>
              <a:latin typeface="Candara" pitchFamily="34" charset="0"/>
            </a:endParaRPr>
          </a:p>
          <a:p>
            <a:pPr marL="547688" indent="-411163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200" b="1">
                <a:solidFill>
                  <a:schemeClr val="tx2"/>
                </a:solidFill>
                <a:latin typeface="Candara" pitchFamily="34" charset="0"/>
              </a:rPr>
              <a:t>   </a:t>
            </a:r>
            <a:endParaRPr lang="ru-RU" sz="4400" b="1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56331" name="Содержимое 3"/>
          <p:cNvSpPr>
            <a:spLocks/>
          </p:cNvSpPr>
          <p:nvPr/>
        </p:nvSpPr>
        <p:spPr bwMode="auto">
          <a:xfrm>
            <a:off x="0" y="5013325"/>
            <a:ext cx="2771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47688" indent="-411163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Курицына С.А</a:t>
            </a:r>
            <a:r>
              <a:rPr lang="ru-RU" sz="3200" b="1">
                <a:solidFill>
                  <a:schemeClr val="tx2"/>
                </a:solidFill>
                <a:latin typeface="Candara" pitchFamily="34" charset="0"/>
              </a:rPr>
              <a:t>. </a:t>
            </a:r>
            <a:endParaRPr lang="ru-RU" sz="4000" b="1">
              <a:solidFill>
                <a:schemeClr val="tx2"/>
              </a:solidFill>
              <a:latin typeface="Candara" pitchFamily="34" charset="0"/>
            </a:endParaRPr>
          </a:p>
          <a:p>
            <a:pPr marL="547688" indent="-411163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200" b="1">
                <a:solidFill>
                  <a:schemeClr val="tx2"/>
                </a:solidFill>
                <a:latin typeface="Candara" pitchFamily="34" charset="0"/>
              </a:rPr>
              <a:t>   </a:t>
            </a:r>
            <a:endParaRPr lang="ru-RU" sz="4400" b="1">
              <a:solidFill>
                <a:srgbClr val="FFFF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Содержимое 3"/>
          <p:cNvSpPr>
            <a:spLocks noGrp="1"/>
          </p:cNvSpPr>
          <p:nvPr>
            <p:ph sz="half" idx="4294967295"/>
          </p:nvPr>
        </p:nvSpPr>
        <p:spPr>
          <a:xfrm>
            <a:off x="3563938" y="1125538"/>
            <a:ext cx="5400675" cy="1655762"/>
          </a:xfrm>
        </p:spPr>
        <p:txBody>
          <a:bodyPr/>
          <a:lstStyle/>
          <a:p>
            <a:pPr marL="547688" indent="-411163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ru-RU" b="1" u="sng" smtClean="0"/>
              <a:t>Областной конкурс </a:t>
            </a:r>
          </a:p>
          <a:p>
            <a:pPr marL="547688" indent="-411163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ru-RU" b="1" smtClean="0"/>
              <a:t>    «Красота рукотворная»</a:t>
            </a:r>
          </a:p>
          <a:p>
            <a:pPr marL="547688" indent="-411163" algn="ctr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ru-RU" b="1" smtClean="0">
                <a:solidFill>
                  <a:schemeClr val="bg1"/>
                </a:solidFill>
              </a:rPr>
              <a:t>Кураченков Сергей</a:t>
            </a:r>
            <a:r>
              <a:rPr lang="ru-RU" b="1" smtClean="0">
                <a:solidFill>
                  <a:srgbClr val="FFC000"/>
                </a:solidFill>
              </a:rPr>
              <a:t> - </a:t>
            </a:r>
            <a:r>
              <a:rPr lang="en-US" b="1" smtClean="0">
                <a:latin typeface="Book Antiqua" pitchFamily="18" charset="0"/>
              </a:rPr>
              <a:t>I </a:t>
            </a:r>
            <a:r>
              <a:rPr lang="ru-RU" b="1" smtClean="0"/>
              <a:t>место</a:t>
            </a:r>
          </a:p>
          <a:p>
            <a:pPr marL="547688" indent="-411163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ru-RU" b="1" smtClean="0"/>
              <a:t>Руководитель: Лиханина Н.Б. </a:t>
            </a:r>
          </a:p>
          <a:p>
            <a:pPr marL="547688" indent="-411163" eaLnBrk="1" hangingPunct="1">
              <a:lnSpc>
                <a:spcPct val="80000"/>
              </a:lnSpc>
              <a:buFont typeface="Symbol" pitchFamily="18" charset="2"/>
              <a:buNone/>
            </a:pPr>
            <a:endParaRPr lang="ru-RU" b="1" smtClean="0"/>
          </a:p>
          <a:p>
            <a:pPr marL="547688" indent="-411163" algn="ctr" eaLnBrk="1" hangingPunct="1">
              <a:lnSpc>
                <a:spcPct val="80000"/>
              </a:lnSpc>
              <a:buFont typeface="Symbol" pitchFamily="18" charset="2"/>
              <a:buNone/>
            </a:pPr>
            <a:endParaRPr lang="ru-RU" sz="3300" b="1" smtClean="0"/>
          </a:p>
        </p:txBody>
      </p:sp>
      <p:pic>
        <p:nvPicPr>
          <p:cNvPr id="58371" name="Picture 2" descr="C:\Users\Лиханина\Desktop\Курицына С.А\118CANON\IMG_042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404813"/>
            <a:ext cx="2474912" cy="3455987"/>
          </a:xfrm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3348038" y="3573463"/>
            <a:ext cx="5183187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Жигалова Ольга        4 класс</a:t>
            </a:r>
          </a:p>
          <a:p>
            <a:r>
              <a:rPr lang="ru-RU" sz="2400" b="1" u="sng">
                <a:solidFill>
                  <a:schemeClr val="tx2"/>
                </a:solidFill>
              </a:rPr>
              <a:t>Районная   олимпиада:</a:t>
            </a:r>
          </a:p>
          <a:p>
            <a:r>
              <a:rPr lang="en-US" sz="2400" b="1">
                <a:solidFill>
                  <a:schemeClr val="tx2"/>
                </a:solidFill>
              </a:rPr>
              <a:t> </a:t>
            </a:r>
            <a:r>
              <a:rPr lang="ru-RU" sz="2400" b="1">
                <a:solidFill>
                  <a:schemeClr val="tx2"/>
                </a:solidFill>
              </a:rPr>
              <a:t>русский язык -     </a:t>
            </a:r>
            <a:r>
              <a:rPr lang="en-US" sz="2400" b="1">
                <a:solidFill>
                  <a:schemeClr val="tx2"/>
                </a:solidFill>
              </a:rPr>
              <a:t>I </a:t>
            </a:r>
            <a:r>
              <a:rPr lang="ru-RU" sz="2400" b="1">
                <a:solidFill>
                  <a:schemeClr val="tx2"/>
                </a:solidFill>
              </a:rPr>
              <a:t>место</a:t>
            </a:r>
          </a:p>
          <a:p>
            <a:r>
              <a:rPr lang="en-US" sz="2400" b="1">
                <a:solidFill>
                  <a:schemeClr val="tx2"/>
                </a:solidFill>
              </a:rPr>
              <a:t> </a:t>
            </a:r>
            <a:r>
              <a:rPr lang="ru-RU" sz="2400" b="1">
                <a:solidFill>
                  <a:schemeClr val="tx2"/>
                </a:solidFill>
              </a:rPr>
              <a:t>математика -    </a:t>
            </a:r>
            <a:r>
              <a:rPr lang="en-US" sz="2400" b="1">
                <a:solidFill>
                  <a:schemeClr val="tx2"/>
                </a:solidFill>
              </a:rPr>
              <a:t>II </a:t>
            </a:r>
            <a:r>
              <a:rPr lang="ru-RU" sz="2400" b="1">
                <a:solidFill>
                  <a:schemeClr val="tx2"/>
                </a:solidFill>
              </a:rPr>
              <a:t>место</a:t>
            </a:r>
          </a:p>
          <a:p>
            <a:endParaRPr lang="ru-RU" sz="2400" b="1">
              <a:solidFill>
                <a:schemeClr val="tx2"/>
              </a:solidFill>
            </a:endParaRPr>
          </a:p>
          <a:p>
            <a:r>
              <a:rPr lang="ru-RU" sz="2400" b="1">
                <a:solidFill>
                  <a:schemeClr val="tx2"/>
                </a:solidFill>
              </a:rPr>
              <a:t>Руководитель: Курицына С.А</a:t>
            </a:r>
            <a:endParaRPr lang="ru-RU" sz="2400" b="1">
              <a:solidFill>
                <a:srgbClr val="FFC000"/>
              </a:solidFill>
            </a:endParaRPr>
          </a:p>
          <a:p>
            <a:endParaRPr lang="ru-RU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МОУ Яковцевская ООШ</a:t>
            </a:r>
          </a:p>
        </p:txBody>
      </p:sp>
      <p:pic>
        <p:nvPicPr>
          <p:cNvPr id="60419" name="Picture 4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sz="quarter" idx="4294967295"/>
          </p:nvPr>
        </p:nvSpPr>
        <p:spPr>
          <a:xfrm>
            <a:off x="395288" y="115888"/>
            <a:ext cx="8229600" cy="86518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bg1"/>
                </a:solidFill>
              </a:rPr>
              <a:t>68 областн</a:t>
            </a:r>
            <a:r>
              <a:rPr lang="ru-RU" sz="3200" b="1" smtClean="0">
                <a:solidFill>
                  <a:schemeClr val="bg1"/>
                </a:solidFill>
                <a:latin typeface="Arial" charset="0"/>
              </a:rPr>
              <a:t>ой</a:t>
            </a:r>
            <a:r>
              <a:rPr lang="ru-RU" sz="3200" b="1" smtClean="0">
                <a:solidFill>
                  <a:schemeClr val="bg1"/>
                </a:solidFill>
              </a:rPr>
              <a:t> туристическ</a:t>
            </a:r>
            <a:r>
              <a:rPr lang="ru-RU" sz="3200" b="1" smtClean="0">
                <a:solidFill>
                  <a:schemeClr val="bg1"/>
                </a:solidFill>
                <a:latin typeface="Arial" charset="0"/>
              </a:rPr>
              <a:t>ий</a:t>
            </a:r>
            <a:r>
              <a:rPr lang="ru-RU" sz="3200" b="1" smtClean="0">
                <a:solidFill>
                  <a:schemeClr val="bg1"/>
                </a:solidFill>
              </a:rPr>
              <a:t> слет</a:t>
            </a:r>
          </a:p>
        </p:txBody>
      </p:sp>
      <p:pic>
        <p:nvPicPr>
          <p:cNvPr id="13315" name="Picture 3" descr="C:\Users\Администратор\Downloads\IMG_284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225" y="1052513"/>
            <a:ext cx="2914650" cy="2185987"/>
          </a:xfrm>
          <a:noFill/>
        </p:spPr>
      </p:pic>
      <p:pic>
        <p:nvPicPr>
          <p:cNvPr id="13316" name="Picture 4" descr="C:\Users\Администратор\Downloads\IMG_288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6950" y="1052513"/>
            <a:ext cx="2914650" cy="2185987"/>
          </a:xfrm>
          <a:noFill/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835025" y="3284538"/>
            <a:ext cx="77771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>
                <a:solidFill>
                  <a:schemeClr val="accent2"/>
                </a:solidFill>
                <a:latin typeface="Candara" pitchFamily="34" charset="0"/>
              </a:rPr>
              <a:t> </a:t>
            </a:r>
            <a:r>
              <a:rPr lang="ru-RU" sz="2800" b="1">
                <a:latin typeface="Candara" pitchFamily="34" charset="0"/>
              </a:rPr>
              <a:t>Участники профильного историко-краеведческого лагеря 2014</a:t>
            </a:r>
          </a:p>
        </p:txBody>
      </p:sp>
      <p:pic>
        <p:nvPicPr>
          <p:cNvPr id="13318" name="Picture 5" descr="C:\Users\Администратор\Downloads\IMG_305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113" y="4365625"/>
            <a:ext cx="2916237" cy="2187575"/>
          </a:xfrm>
          <a:noFill/>
        </p:spPr>
      </p:pic>
      <p:pic>
        <p:nvPicPr>
          <p:cNvPr id="13319" name="Picture 6" descr="C:\Users\Администратор\Downloads\IMG_327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9338" y="4365625"/>
            <a:ext cx="2917825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101123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bg1"/>
                </a:solidFill>
              </a:rPr>
              <a:t>Наши выпускники</a:t>
            </a:r>
          </a:p>
        </p:txBody>
      </p:sp>
      <p:sp>
        <p:nvSpPr>
          <p:cNvPr id="61444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1258888" y="4652963"/>
            <a:ext cx="7129462" cy="1655762"/>
          </a:xfrm>
        </p:spPr>
        <p:txBody>
          <a:bodyPr anchor="b"/>
          <a:lstStyle/>
          <a:p>
            <a:pPr marL="0" indent="0" eaLnBrk="1" hangingPunct="1">
              <a:buFont typeface="Symbol" pitchFamily="18" charset="2"/>
              <a:buNone/>
            </a:pPr>
            <a:r>
              <a:rPr lang="en-US" sz="3200" b="1" smtClean="0">
                <a:solidFill>
                  <a:srgbClr val="FF0000"/>
                </a:solidFill>
              </a:rPr>
              <a:t>42%</a:t>
            </a:r>
            <a:r>
              <a:rPr lang="ru-RU" sz="3200" b="1" smtClean="0">
                <a:solidFill>
                  <a:srgbClr val="FF0000"/>
                </a:solidFill>
              </a:rPr>
              <a:t> </a:t>
            </a:r>
            <a:r>
              <a:rPr lang="en-US" sz="3200" b="1" smtClean="0">
                <a:solidFill>
                  <a:srgbClr val="FF0000"/>
                </a:solidFill>
              </a:rPr>
              <a:t> </a:t>
            </a:r>
            <a:r>
              <a:rPr lang="ru-RU" sz="3200" b="1" smtClean="0"/>
              <a:t>обучающихся закончили                                                          учебный год на «4» и «5»   </a:t>
            </a:r>
          </a:p>
        </p:txBody>
      </p:sp>
      <p:pic>
        <p:nvPicPr>
          <p:cNvPr id="61445" name="Picture 2" descr="F:\IMG_007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2275" y="1268413"/>
            <a:ext cx="5530850" cy="3932237"/>
          </a:xfrm>
        </p:spPr>
      </p:pic>
      <p:pic>
        <p:nvPicPr>
          <p:cNvPr id="61446" name="Picture 3" descr="F:\IMG_00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3625" y="17073563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Встречи с ветеранами ВОВ и </a:t>
            </a:r>
            <a:br>
              <a:rPr lang="ru-RU" sz="3200" b="1" smtClean="0"/>
            </a:br>
            <a:r>
              <a:rPr lang="ru-RU" sz="3200" b="1" smtClean="0"/>
              <a:t>труженицами тыла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4716463" y="6381750"/>
            <a:ext cx="4041775" cy="71438"/>
          </a:xfrm>
        </p:spPr>
        <p:txBody>
          <a:bodyPr>
            <a:normAutofit fontScale="25000" lnSpcReduction="20000"/>
          </a:bodyPr>
          <a:lstStyle/>
          <a:p>
            <a:pPr lvl="2" eaLnBrk="1" hangingPunct="1">
              <a:lnSpc>
                <a:spcPct val="80000"/>
              </a:lnSpc>
              <a:defRPr/>
            </a:pPr>
            <a:endParaRPr lang="ru-RU" sz="400" b="1" smtClean="0"/>
          </a:p>
        </p:txBody>
      </p:sp>
      <p:pic>
        <p:nvPicPr>
          <p:cNvPr id="62468" name="Picture 2" descr="C:\Users\учитель\Pictures\9 МАЯ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1052513"/>
            <a:ext cx="25114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3" descr="C:\Users\учитель\Pictures\9 МАЯ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24638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4" descr="C:\Users\учитель\Pictures\9 МАЯ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88" y="1643063"/>
            <a:ext cx="35115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2" descr="C:\Users\учитель\Pictures\9 МАЯ\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2271712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3" descr="C:\Users\учитель\Pictures\9 МАЯ\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3573463"/>
            <a:ext cx="2030413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5" descr="C:\Users\учитель\Pictures\9 МАЯ\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3789363"/>
            <a:ext cx="3546475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C:\Users\учитель\Pictures\Зарница в Андреевской школе\январь-февраль 2014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628775"/>
            <a:ext cx="13049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 descr="C:\Users\учитель\Pictures\Зарница в Андреевской школе\январь-февраль 2014 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716338"/>
            <a:ext cx="33877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 descr="C:\Users\учитель\Pictures\Зарница в Андреевской школе\январь-февраль 2014 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052513"/>
            <a:ext cx="33623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 descr="C:\Users\учитель\Pictures\Зарница в Андреевской школе\январь-февраль 2014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336391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8" descr="C:\Users\учитель\Pictures\Зарница в Андреевской школе\январь-февраль 2014 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36988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2" descr="C:\Users\учитель\Pictures\Зарница в Андреевской школе\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88" y="4000500"/>
            <a:ext cx="37957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TextBox 12"/>
          <p:cNvSpPr txBox="1">
            <a:spLocks noChangeArrowheads="1"/>
          </p:cNvSpPr>
          <p:nvPr/>
        </p:nvSpPr>
        <p:spPr bwMode="auto">
          <a:xfrm>
            <a:off x="179388" y="115888"/>
            <a:ext cx="84613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800" b="1">
                <a:solidFill>
                  <a:schemeClr val="bg1"/>
                </a:solidFill>
                <a:latin typeface="Candara" pitchFamily="34" charset="0"/>
              </a:rPr>
              <a:t>Совместные мероприятия с МОУ Андреевская СОШ</a:t>
            </a:r>
          </a:p>
        </p:txBody>
      </p:sp>
      <p:pic>
        <p:nvPicPr>
          <p:cNvPr id="63497" name="Picture 2" descr="F:\IMG_20131018_14301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6688" y="27789188"/>
            <a:ext cx="20193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2" descr="F:\IMG_20131018_14302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25" y="785813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C:\Users\учитель\Pictures\день учителя 2013\IMG_65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7651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94138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</a:rPr>
              <a:t>Лучшие моменты школьной жизни</a:t>
            </a:r>
          </a:p>
        </p:txBody>
      </p:sp>
      <p:pic>
        <p:nvPicPr>
          <p:cNvPr id="64516" name="Picture 3" descr="C:\Users\учитель\Pictures\День матери 2013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 descr="C:\Users\учитель\Pictures\новый год 2014 школа на сайт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105251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0" descr="F: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13" y="4848225"/>
            <a:ext cx="29527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 descr="F:\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350" y="4757738"/>
            <a:ext cx="316865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 descr="F:\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13" y="2928938"/>
            <a:ext cx="316865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5" descr="C:\Users\учитель\Pictures\день учителя 2013\IMG_65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28575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1" descr="C:\Users\учитель\Pictures\9 МАЯ\1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13" y="2857500"/>
            <a:ext cx="1808162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2" descr="C:\Users\учитель\Pictures\День матери 2013\DSC0177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719137"/>
          </a:xfrm>
        </p:spPr>
        <p:txBody>
          <a:bodyPr/>
          <a:lstStyle/>
          <a:p>
            <a:pPr eaLnBrk="1" hangingPunct="1"/>
            <a:r>
              <a:rPr lang="ru-RU" sz="3600" b="1" smtClean="0"/>
              <a:t>Летний оздоровительный лагерь</a:t>
            </a:r>
          </a:p>
        </p:txBody>
      </p:sp>
      <p:pic>
        <p:nvPicPr>
          <p:cNvPr id="65539" name="Picture 2" descr="F:\IMG_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 descr="F:\IMG_0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5" y="1071563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4" descr="F:\14041391825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42862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5" descr="F:\14062047438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1052513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6" descr="F:\140620475348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0" y="3357563"/>
            <a:ext cx="25177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7" descr="F:\140620475339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25" y="34290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Презентация садика14г\Презентация\уголок в группе\SAM_808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8038" y="1125538"/>
            <a:ext cx="2538412" cy="1903412"/>
          </a:xfrm>
        </p:spPr>
      </p:pic>
      <p:pic>
        <p:nvPicPr>
          <p:cNvPr id="66563" name="Picture 2" descr="C:\Users\учитель\Pictures\НВ на сайт\DSC01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249396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-171450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smtClean="0"/>
              <a:t>Из жизни дошкольной группы</a:t>
            </a:r>
          </a:p>
        </p:txBody>
      </p:sp>
      <p:pic>
        <p:nvPicPr>
          <p:cNvPr id="66566" name="Picture 3" descr="C:\Users\учитель\Pictures\8 марта 2013 садик\IMG_55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2665413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4" descr="C:\Users\учитель\Pictures\Скульптуры\с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2781300"/>
            <a:ext cx="29416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2" descr="F:\Презентация садика14г\Презентация\памятники\SAM_766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4365625"/>
            <a:ext cx="2801937" cy="2016125"/>
          </a:xfrm>
        </p:spPr>
      </p:pic>
      <p:pic>
        <p:nvPicPr>
          <p:cNvPr id="66569" name="Picture 2" descr="F:\Презентация садика14г\Презентация\памятники\SAM_770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5375" y="3984625"/>
            <a:ext cx="2160588" cy="2705100"/>
          </a:xfrm>
        </p:spPr>
      </p:pic>
      <p:pic>
        <p:nvPicPr>
          <p:cNvPr id="66570" name="Picture 2" descr="F:\Презентация садика14г\Презентация\в группе\SAM_788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6325" y="4292600"/>
            <a:ext cx="2693988" cy="2020888"/>
          </a:xfrm>
        </p:spPr>
      </p:pic>
      <p:pic>
        <p:nvPicPr>
          <p:cNvPr id="66564" name="Picture 2" descr="F:\Презентация садика14г\Презентация\в группе\SAM_398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825" y="2924175"/>
            <a:ext cx="2735263" cy="1717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4400">
                <a:solidFill>
                  <a:srgbClr val="FFFFFF"/>
                </a:solidFill>
              </a:rPr>
              <a:t>МБДОУ «Светлячок»</a:t>
            </a:r>
          </a:p>
        </p:txBody>
      </p:sp>
      <p:pic>
        <p:nvPicPr>
          <p:cNvPr id="3074" name="Picture 2" descr="http://static.insales.ru/images/products/1/394/2408842/26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455863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Rectangle 6"/>
          <p:cNvSpPr>
            <a:spLocks/>
          </p:cNvSpPr>
          <p:nvPr/>
        </p:nvSpPr>
        <p:spPr bwMode="auto">
          <a:xfrm>
            <a:off x="107950" y="3716338"/>
            <a:ext cx="26924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Юбилей детского сада</a:t>
            </a:r>
          </a:p>
        </p:txBody>
      </p:sp>
      <p:pic>
        <p:nvPicPr>
          <p:cNvPr id="67589" name="Picture 2" descr="D:\ФОТО\Все фото\светлячок\IMG_18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341438"/>
            <a:ext cx="18923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 descr="http://dssvet-bor.edu.yar.ru/bazovoe_obrazovanie/pedsostav/pedsostav/pedsostav/pedsostav/hapeeva_w80_h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1341438"/>
            <a:ext cx="172878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Rectangle 9"/>
          <p:cNvSpPr>
            <a:spLocks/>
          </p:cNvSpPr>
          <p:nvPr/>
        </p:nvSpPr>
        <p:spPr bwMode="auto">
          <a:xfrm>
            <a:off x="179388" y="4724400"/>
            <a:ext cx="86407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Двум педагогам была присвоена </a:t>
            </a:r>
            <a:r>
              <a:rPr lang="en-US" sz="2400" b="1">
                <a:solidFill>
                  <a:schemeClr val="tx2"/>
                </a:solidFill>
                <a:latin typeface="Candara" pitchFamily="34" charset="0"/>
              </a:rPr>
              <a:t>I</a:t>
            </a: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 квалификационная категория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Четыре педагога обучаются в Ярославском государственном педагогическом университете им. К.Д. Ушинского</a:t>
            </a:r>
          </a:p>
        </p:txBody>
      </p:sp>
      <p:sp>
        <p:nvSpPr>
          <p:cNvPr id="67592" name="Rectangle 10"/>
          <p:cNvSpPr>
            <a:spLocks/>
          </p:cNvSpPr>
          <p:nvPr/>
        </p:nvSpPr>
        <p:spPr bwMode="auto">
          <a:xfrm>
            <a:off x="3500438" y="3716338"/>
            <a:ext cx="29003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Павлова Марина Александровна</a:t>
            </a:r>
          </a:p>
        </p:txBody>
      </p:sp>
      <p:sp>
        <p:nvSpPr>
          <p:cNvPr id="67593" name="Rectangle 11"/>
          <p:cNvSpPr>
            <a:spLocks/>
          </p:cNvSpPr>
          <p:nvPr/>
        </p:nvSpPr>
        <p:spPr bwMode="auto">
          <a:xfrm>
            <a:off x="6215063" y="3716338"/>
            <a:ext cx="26336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Хапеева Марина Анатольевна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МБДОУ «Звездочка»</a:t>
            </a:r>
          </a:p>
        </p:txBody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xfrm>
            <a:off x="250825" y="5661025"/>
            <a:ext cx="3348038" cy="1008063"/>
          </a:xfrm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ru-RU" sz="2000" smtClean="0"/>
              <a:t>Открытое родительское собрание</a:t>
            </a:r>
          </a:p>
        </p:txBody>
      </p:sp>
      <p:pic>
        <p:nvPicPr>
          <p:cNvPr id="68612" name="Picture 4" descr="DSC02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338455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DSC026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3757612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DSC024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1268413"/>
            <a:ext cx="28940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8" descr="DSC024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2636838"/>
            <a:ext cx="21637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Rectangle 8"/>
          <p:cNvSpPr>
            <a:spLocks/>
          </p:cNvSpPr>
          <p:nvPr/>
        </p:nvSpPr>
        <p:spPr bwMode="auto">
          <a:xfrm>
            <a:off x="5651500" y="5445125"/>
            <a:ext cx="33480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000" b="1">
                <a:solidFill>
                  <a:schemeClr val="tx2"/>
                </a:solidFill>
                <a:latin typeface="Candara" pitchFamily="34" charset="0"/>
              </a:rPr>
              <a:t>Участие в конференции «Добрые традиции земли Борисоглебской»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  <a:latin typeface="Arial" charset="0"/>
              </a:rPr>
              <a:t>МБДОУ «Теремок»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xfrm>
            <a:off x="611188" y="3284538"/>
            <a:ext cx="2592387" cy="72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b="1" smtClean="0">
                <a:latin typeface="Arial" charset="0"/>
              </a:rPr>
              <a:t>Областной конкурс «Разговор о правильном питании</a:t>
            </a:r>
            <a:r>
              <a:rPr lang="ru-RU" sz="1600" smtClean="0">
                <a:latin typeface="Arial" charset="0"/>
              </a:rPr>
              <a:t>»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2520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268413"/>
            <a:ext cx="23304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6"/>
          <p:cNvSpPr>
            <a:spLocks/>
          </p:cNvSpPr>
          <p:nvPr/>
        </p:nvSpPr>
        <p:spPr bwMode="auto">
          <a:xfrm>
            <a:off x="6732588" y="1412875"/>
            <a:ext cx="17272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ru-RU" sz="1600" b="1">
                <a:solidFill>
                  <a:schemeClr val="tx2"/>
                </a:solidFill>
              </a:rPr>
              <a:t>Муниципальный конкурс «Мое лучшее занятие с дошкольниками»</a:t>
            </a:r>
          </a:p>
        </p:txBody>
      </p:sp>
      <p:pic>
        <p:nvPicPr>
          <p:cNvPr id="696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149725"/>
            <a:ext cx="2808287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4221163"/>
            <a:ext cx="2195513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4149725"/>
            <a:ext cx="17160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  <a:latin typeface="Arial" charset="0"/>
              </a:rPr>
              <a:t>МБДОУ «Сказка»</a:t>
            </a:r>
          </a:p>
        </p:txBody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xfrm>
            <a:off x="323850" y="5373688"/>
            <a:ext cx="381635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ru-RU" b="1" smtClean="0"/>
              <a:t>Участие в муниципальном конкурсе</a:t>
            </a:r>
          </a:p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ru-RU" b="1" smtClean="0"/>
              <a:t> «Мое лучшее занятие</a:t>
            </a:r>
            <a:r>
              <a:rPr lang="ru-RU" b="1" smtClean="0">
                <a:latin typeface="Arial" charset="0"/>
              </a:rPr>
              <a:t> с дошкольниками</a:t>
            </a:r>
            <a:r>
              <a:rPr lang="ru-RU" b="1" smtClean="0"/>
              <a:t>»</a:t>
            </a:r>
          </a:p>
        </p:txBody>
      </p:sp>
      <p:pic>
        <p:nvPicPr>
          <p:cNvPr id="70660" name="Picture 4" descr="1 мл г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2808288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9" descr="сред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1557338"/>
            <a:ext cx="2735263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2 гр раннего возрас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141663"/>
            <a:ext cx="29527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 descr="DSC019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1341438"/>
            <a:ext cx="360045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DSC019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3429000"/>
            <a:ext cx="2881313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7" name="Rectangle 3"/>
          <p:cNvSpPr>
            <a:spLocks/>
          </p:cNvSpPr>
          <p:nvPr/>
        </p:nvSpPr>
        <p:spPr bwMode="auto">
          <a:xfrm>
            <a:off x="4932363" y="5805488"/>
            <a:ext cx="38163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Занятия ритмикой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bg1"/>
                </a:solidFill>
              </a:rPr>
              <a:t>Кудрявцева Анастасия –</a:t>
            </a:r>
            <a:br>
              <a:rPr lang="ru-RU" altLang="ru-RU" sz="2800" b="1" smtClean="0">
                <a:solidFill>
                  <a:schemeClr val="bg1"/>
                </a:solidFill>
              </a:rPr>
            </a:br>
            <a:r>
              <a:rPr lang="ru-RU" altLang="ru-RU" sz="2800" b="1" smtClean="0">
                <a:solidFill>
                  <a:schemeClr val="bg1"/>
                </a:solidFill>
              </a:rPr>
              <a:t>золотая медалистка школы </a:t>
            </a:r>
            <a:r>
              <a:rPr lang="ru-RU" altLang="ru-RU" sz="2800" b="1" smtClean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14339" name="Picture 21" descr="DSC0181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1275" y="1557338"/>
            <a:ext cx="3886200" cy="2185987"/>
          </a:xfrm>
        </p:spPr>
      </p:pic>
      <p:pic>
        <p:nvPicPr>
          <p:cNvPr id="14340" name="Picture 29" descr="IMG_3129_Анастасия Кудрявцев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3390900" cy="5084762"/>
          </a:xfrm>
          <a:noFill/>
        </p:spPr>
      </p:pic>
      <p:pic>
        <p:nvPicPr>
          <p:cNvPr id="14341" name="Picture 25" descr="DSC0047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363" y="2924175"/>
            <a:ext cx="3886200" cy="2185988"/>
          </a:xfrm>
          <a:noFill/>
        </p:spPr>
      </p:pic>
      <p:pic>
        <p:nvPicPr>
          <p:cNvPr id="14342" name="Picture 22" descr="Районный бал январь 2012 14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4300" y="4670425"/>
            <a:ext cx="3889375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0414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  <a:latin typeface="Arial" charset="0"/>
              </a:rPr>
              <a:t>МБДОУ «Колосок»</a:t>
            </a: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179388" y="5661025"/>
            <a:ext cx="89646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hlink"/>
                </a:solidFill>
              </a:rPr>
              <a:t>Главное достижение нашего сада – это умные, любознательные, дружные, трудолюбивые дети, творческие воспитатели и отличные родители.</a:t>
            </a:r>
          </a:p>
        </p:txBody>
      </p:sp>
      <p:pic>
        <p:nvPicPr>
          <p:cNvPr id="71684" name="Picture 2" descr="F:\DCIM\100PHOTO\рождество 14\SAM_0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03053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2" descr="F:\DCIM\100PHOTO\8 МАРТА 2014\SAM_03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268413"/>
            <a:ext cx="35290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3" descr="F:\DCIM\100PHOTO\SAM_04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3429000"/>
            <a:ext cx="31019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2" descr="F:\DCIM\100PHOTO\Троица 2013\троица 2013\SAM_38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429000"/>
            <a:ext cx="30956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  <a:latin typeface="Arial" charset="0"/>
              </a:rPr>
              <a:t>МБДОУ «Сказка» д. Селище</a:t>
            </a:r>
          </a:p>
        </p:txBody>
      </p:sp>
      <p:pic>
        <p:nvPicPr>
          <p:cNvPr id="72707" name="Рисунок 1" descr="SAM_53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4392612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Рисунок 1" descr="SAM_5372.JPG"/>
          <p:cNvPicPr>
            <a:picLocks noChangeAspect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9338" y="1408113"/>
            <a:ext cx="4105275" cy="3076575"/>
          </a:xfrm>
          <a:noFill/>
        </p:spPr>
      </p:pic>
      <p:sp>
        <p:nvSpPr>
          <p:cNvPr id="72709" name="Rectangle 6"/>
          <p:cNvSpPr>
            <a:spLocks noChangeArrowheads="1"/>
          </p:cNvSpPr>
          <p:nvPr/>
        </p:nvSpPr>
        <p:spPr bwMode="auto">
          <a:xfrm>
            <a:off x="428625" y="5214938"/>
            <a:ext cx="7254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2400" b="1">
                <a:latin typeface="Candara" pitchFamily="34" charset="0"/>
              </a:rPr>
              <a:t>Патриотическое воспитание основное направление</a:t>
            </a:r>
          </a:p>
          <a:p>
            <a:pPr algn="ctr"/>
            <a:r>
              <a:rPr lang="ru-RU" sz="2400" b="1">
                <a:latin typeface="Candara" pitchFamily="34" charset="0"/>
              </a:rPr>
              <a:t> работы детского сада</a:t>
            </a:r>
            <a:r>
              <a:rPr lang="ru-RU" sz="24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252537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bg1"/>
                </a:solidFill>
                <a:latin typeface="Arial" charset="0"/>
              </a:rPr>
              <a:t>МБДОУ «Колокольчик»</a:t>
            </a:r>
          </a:p>
        </p:txBody>
      </p:sp>
      <p:pic>
        <p:nvPicPr>
          <p:cNvPr id="5" name="Рисунок 4" descr="DSC01663.JPG"/>
          <p:cNvPicPr>
            <a:picLocks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213" y="1412875"/>
            <a:ext cx="3311525" cy="2903538"/>
          </a:xfrm>
          <a:noFill/>
        </p:spPr>
      </p:pic>
      <p:sp>
        <p:nvSpPr>
          <p:cNvPr id="73732" name="Rectangle 5"/>
          <p:cNvSpPr>
            <a:spLocks/>
          </p:cNvSpPr>
          <p:nvPr/>
        </p:nvSpPr>
        <p:spPr bwMode="auto">
          <a:xfrm>
            <a:off x="323850" y="4292600"/>
            <a:ext cx="31242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Краеведческий уголок</a:t>
            </a:r>
          </a:p>
        </p:txBody>
      </p:sp>
      <p:pic>
        <p:nvPicPr>
          <p:cNvPr id="12" name="Рисунок 11" descr="DSC016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5718">
            <a:off x="6300788" y="1557338"/>
            <a:ext cx="2513012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DSC016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97524">
            <a:off x="4211638" y="1484313"/>
            <a:ext cx="233997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Рисунок 13" descr="DSC0164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3284538"/>
            <a:ext cx="266541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Rectangle 9"/>
          <p:cNvSpPr>
            <a:spLocks/>
          </p:cNvSpPr>
          <p:nvPr/>
        </p:nvSpPr>
        <p:spPr bwMode="auto">
          <a:xfrm>
            <a:off x="5435600" y="5300663"/>
            <a:ext cx="31242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Развитие творческих способностей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выставк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34575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F:\выставка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860800"/>
            <a:ext cx="341788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F:\выставка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125538"/>
            <a:ext cx="34734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C:\Users\Любофь\Desktop\DSC_0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860800"/>
            <a:ext cx="363061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Прямоугольник 6"/>
          <p:cNvSpPr>
            <a:spLocks noChangeArrowheads="1"/>
          </p:cNvSpPr>
          <p:nvPr/>
        </p:nvSpPr>
        <p:spPr bwMode="auto">
          <a:xfrm>
            <a:off x="428625" y="214313"/>
            <a:ext cx="8715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bg1"/>
                </a:solidFill>
              </a:rPr>
              <a:t>МОУ ДОД«Центр детского творчества»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№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141663"/>
            <a:ext cx="230505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F:\№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463" y="3068638"/>
            <a:ext cx="2017712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F:\№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3529012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F:\№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40005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Box 5"/>
          <p:cNvSpPr txBox="1">
            <a:spLocks noChangeArrowheads="1"/>
          </p:cNvSpPr>
          <p:nvPr/>
        </p:nvSpPr>
        <p:spPr bwMode="auto">
          <a:xfrm>
            <a:off x="468313" y="981075"/>
            <a:ext cx="41036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000" b="1">
                <a:latin typeface="Cambria" pitchFamily="18" charset="0"/>
              </a:rPr>
              <a:t>Вокальная группа МОУ ДОД ЦДТ приняла участие в </a:t>
            </a:r>
            <a:r>
              <a:rPr lang="en-US" sz="2000" b="1">
                <a:latin typeface="Cambria" pitchFamily="18" charset="0"/>
              </a:rPr>
              <a:t>XV </a:t>
            </a:r>
            <a:r>
              <a:rPr lang="ru-RU" sz="2000" b="1">
                <a:latin typeface="Cambria" pitchFamily="18" charset="0"/>
              </a:rPr>
              <a:t>областном фестивале детского и юношеского </a:t>
            </a:r>
            <a:r>
              <a:rPr lang="ru-RU" sz="2400" b="1">
                <a:latin typeface="Cambria" pitchFamily="18" charset="0"/>
              </a:rPr>
              <a:t>художественного</a:t>
            </a:r>
            <a:r>
              <a:rPr lang="ru-RU" sz="2000" b="1">
                <a:latin typeface="Cambria" pitchFamily="18" charset="0"/>
              </a:rPr>
              <a:t> творчества «Радуга»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Любофь\Desktop\DSC_1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36353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C:\Users\Любофь\Desktop\открыт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C:\Users\Любофь\Desktop\DSC_10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4221163"/>
            <a:ext cx="363696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11188" y="549275"/>
            <a:ext cx="7705725" cy="1557338"/>
          </a:xfrm>
        </p:spPr>
        <p:txBody>
          <a:bodyPr lIns="0" rIns="18288"/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ru-RU" sz="3600" b="1" smtClean="0">
                <a:solidFill>
                  <a:schemeClr val="bg1"/>
                </a:solidFill>
                <a:latin typeface="Arial" charset="0"/>
              </a:rPr>
              <a:t>Л</a:t>
            </a:r>
            <a:r>
              <a:rPr lang="ru-RU" sz="3600" b="1" smtClean="0">
                <a:solidFill>
                  <a:schemeClr val="bg1"/>
                </a:solidFill>
              </a:rPr>
              <a:t>етний  лагерный сбор по туризму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88265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bg1"/>
                </a:solidFill>
                <a:latin typeface="Arial" charset="0"/>
              </a:rPr>
              <a:t>МОУ  ДОД    ДЮСШ</a:t>
            </a:r>
            <a:br>
              <a:rPr lang="ru-RU" sz="2800" b="1" smtClean="0">
                <a:solidFill>
                  <a:schemeClr val="bg1"/>
                </a:solidFill>
                <a:latin typeface="Arial" charset="0"/>
              </a:rPr>
            </a:br>
            <a:r>
              <a:rPr lang="ru-RU" sz="2800" b="1" smtClean="0"/>
              <a:t>Мини-футбол		г. Ярославль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928688"/>
            <a:ext cx="3000375" cy="22510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Дата 3"/>
          <p:cNvSpPr>
            <a:spLocks/>
          </p:cNvSpPr>
          <p:nvPr/>
        </p:nvSpPr>
        <p:spPr bwMode="auto">
          <a:xfrm>
            <a:off x="395288" y="3213100"/>
            <a:ext cx="3000375" cy="365125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dirty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1 место - сборная команда девушек</a:t>
            </a:r>
          </a:p>
          <a:p>
            <a:pPr>
              <a:defRPr/>
            </a:pPr>
            <a:r>
              <a:rPr lang="ru-RU"/>
              <a:t>1996-1997 годов рождения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163" y="981075"/>
            <a:ext cx="3000375" cy="22510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6" name="Дата 3"/>
          <p:cNvSpPr txBox="1">
            <a:spLocks/>
          </p:cNvSpPr>
          <p:nvPr/>
        </p:nvSpPr>
        <p:spPr>
          <a:xfrm>
            <a:off x="5435600" y="3284538"/>
            <a:ext cx="3000375" cy="3651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1 место - сборная команда девушек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1998-1999 годов рождения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Дата 3"/>
          <p:cNvSpPr>
            <a:spLocks/>
          </p:cNvSpPr>
          <p:nvPr/>
        </p:nvSpPr>
        <p:spPr bwMode="auto">
          <a:xfrm>
            <a:off x="250825" y="3644900"/>
            <a:ext cx="8497888" cy="365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Чемпионы Ярославской области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005263"/>
            <a:ext cx="3000375" cy="2009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Дата 3"/>
          <p:cNvSpPr txBox="1">
            <a:spLocks/>
          </p:cNvSpPr>
          <p:nvPr/>
        </p:nvSpPr>
        <p:spPr>
          <a:xfrm>
            <a:off x="250825" y="6065838"/>
            <a:ext cx="3000375" cy="3651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1 место - сборная команда девушек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2000-2001 годов рождения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725" y="4062413"/>
            <a:ext cx="3000375" cy="2009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8" name="Дата 3"/>
          <p:cNvSpPr txBox="1">
            <a:spLocks/>
          </p:cNvSpPr>
          <p:nvPr/>
        </p:nvSpPr>
        <p:spPr>
          <a:xfrm>
            <a:off x="5800725" y="6054725"/>
            <a:ext cx="3000375" cy="3651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1 место - сборная команда девушек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2002-2003 годов рождения</a:t>
            </a:r>
            <a:endParaRPr lang="ru-RU" dirty="0"/>
          </a:p>
        </p:txBody>
      </p:sp>
      <p:sp>
        <p:nvSpPr>
          <p:cNvPr id="5" name="Нижний колонтитул 4"/>
          <p:cNvSpPr>
            <a:spLocks/>
          </p:cNvSpPr>
          <p:nvPr/>
        </p:nvSpPr>
        <p:spPr bwMode="auto">
          <a:xfrm>
            <a:off x="0" y="6492875"/>
            <a:ext cx="9144000" cy="365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Тренер-преподаватель первой категории ДЮСШ: Коробов Александр Викторович</a:t>
            </a:r>
            <a:r>
              <a:rPr lang="ru-RU" sz="1400" b="1">
                <a:latin typeface="Calibri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2638425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Дата 3"/>
          <p:cNvSpPr txBox="1">
            <a:spLocks/>
          </p:cNvSpPr>
          <p:nvPr/>
        </p:nvSpPr>
        <p:spPr>
          <a:xfrm>
            <a:off x="107950" y="2133600"/>
            <a:ext cx="2651125" cy="4476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just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Чествование </a:t>
            </a:r>
            <a:r>
              <a:rPr lang="ru-RU" dirty="0" err="1" smtClean="0"/>
              <a:t>Хорохоркиной</a:t>
            </a:r>
            <a:r>
              <a:rPr lang="ru-RU" dirty="0" smtClean="0"/>
              <a:t> Елизаветы, Серебряного призера Чемпионата России по </a:t>
            </a:r>
            <a:r>
              <a:rPr lang="ru-RU" dirty="0" err="1" smtClean="0"/>
              <a:t>Косики</a:t>
            </a:r>
            <a:r>
              <a:rPr lang="ru-RU" dirty="0" smtClean="0"/>
              <a:t> каратэ, 17.05.2014 г.</a:t>
            </a:r>
            <a:endParaRPr lang="ru-RU" dirty="0"/>
          </a:p>
        </p:txBody>
      </p:sp>
      <p:pic>
        <p:nvPicPr>
          <p:cNvPr id="7885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Дата 3"/>
          <p:cNvSpPr txBox="1">
            <a:spLocks/>
          </p:cNvSpPr>
          <p:nvPr/>
        </p:nvSpPr>
        <p:spPr>
          <a:xfrm>
            <a:off x="2843213" y="2492375"/>
            <a:ext cx="3455987" cy="7921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just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Призеры Открытого Кубка Московской области по стилевому каратэ  в г. Серпухове: 1 место – </a:t>
            </a:r>
            <a:r>
              <a:rPr lang="ru-RU" dirty="0" err="1" smtClean="0"/>
              <a:t>Хорохоркина</a:t>
            </a:r>
            <a:r>
              <a:rPr lang="ru-RU" dirty="0" smtClean="0"/>
              <a:t> Лиза, 2 место – Мальцев Роман, Смирнов Данила, </a:t>
            </a:r>
            <a:r>
              <a:rPr lang="ru-RU" dirty="0" err="1" smtClean="0"/>
              <a:t>Чекменев</a:t>
            </a:r>
            <a:r>
              <a:rPr lang="ru-RU" dirty="0" smtClean="0"/>
              <a:t> Глеб, 3 место – Афанасьев Никита, Афанасьев Илья, Колосов Илья.</a:t>
            </a:r>
            <a:endParaRPr lang="ru-RU" dirty="0"/>
          </a:p>
        </p:txBody>
      </p:sp>
      <p:pic>
        <p:nvPicPr>
          <p:cNvPr id="7885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60350"/>
            <a:ext cx="264001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Дата 3"/>
          <p:cNvSpPr txBox="1">
            <a:spLocks/>
          </p:cNvSpPr>
          <p:nvPr/>
        </p:nvSpPr>
        <p:spPr>
          <a:xfrm>
            <a:off x="6372225" y="2205038"/>
            <a:ext cx="2651125" cy="5762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just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Поединок каратистов на Открытом Первенстве п. Борисоглебский по спортивному контактному каратэ, 17.05.2014 </a:t>
            </a:r>
            <a:endParaRPr lang="ru-RU" dirty="0"/>
          </a:p>
        </p:txBody>
      </p:sp>
      <p:pic>
        <p:nvPicPr>
          <p:cNvPr id="78856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3105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Дата 3"/>
          <p:cNvSpPr txBox="1">
            <a:spLocks/>
          </p:cNvSpPr>
          <p:nvPr/>
        </p:nvSpPr>
        <p:spPr>
          <a:xfrm>
            <a:off x="250825" y="5445125"/>
            <a:ext cx="3132138" cy="446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just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Показательные выступления на Открытом Первенстве ДЮСШ по стилевому каратэ, 17.05.2014</a:t>
            </a:r>
            <a:endParaRPr lang="ru-RU" dirty="0"/>
          </a:p>
        </p:txBody>
      </p:sp>
      <p:pic>
        <p:nvPicPr>
          <p:cNvPr id="78858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3357563"/>
            <a:ext cx="248443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5"/>
          <p:cNvSpPr txBox="1">
            <a:spLocks/>
          </p:cNvSpPr>
          <p:nvPr/>
        </p:nvSpPr>
        <p:spPr>
          <a:xfrm>
            <a:off x="3563938" y="5373688"/>
            <a:ext cx="2489200" cy="7556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schemeClr val="tx1"/>
                </a:solidFill>
              </a:rPr>
              <a:t>Замдиректора ДЮСШ </a:t>
            </a:r>
            <a:r>
              <a:rPr lang="ru-RU" sz="1000" dirty="0" err="1" smtClean="0">
                <a:solidFill>
                  <a:schemeClr val="tx1"/>
                </a:solidFill>
              </a:rPr>
              <a:t>Ригин</a:t>
            </a:r>
            <a:r>
              <a:rPr lang="ru-RU" sz="1000" dirty="0" smtClean="0">
                <a:solidFill>
                  <a:schemeClr val="tx1"/>
                </a:solidFill>
              </a:rPr>
              <a:t> А.В. </a:t>
            </a:r>
            <a:br>
              <a:rPr lang="ru-RU" sz="1000" dirty="0" smtClean="0">
                <a:solidFill>
                  <a:schemeClr val="tx1"/>
                </a:solidFill>
              </a:rPr>
            </a:br>
            <a:r>
              <a:rPr lang="ru-RU" sz="1000" dirty="0" smtClean="0">
                <a:solidFill>
                  <a:schemeClr val="tx1"/>
                </a:solidFill>
              </a:rPr>
              <a:t>вручил защитный жилет  для каратистов </a:t>
            </a:r>
            <a:br>
              <a:rPr lang="ru-RU" sz="1000" dirty="0" smtClean="0">
                <a:solidFill>
                  <a:schemeClr val="tx1"/>
                </a:solidFill>
              </a:rPr>
            </a:br>
            <a:r>
              <a:rPr lang="ru-RU" sz="1000" dirty="0" smtClean="0">
                <a:solidFill>
                  <a:schemeClr val="tx1"/>
                </a:solidFill>
              </a:rPr>
              <a:t>тренеру-преподавателю </a:t>
            </a:r>
            <a:r>
              <a:rPr lang="ru-RU" sz="1000" dirty="0" err="1" smtClean="0">
                <a:solidFill>
                  <a:schemeClr val="tx1"/>
                </a:solidFill>
              </a:rPr>
              <a:t>Подкосову</a:t>
            </a:r>
            <a:r>
              <a:rPr lang="ru-RU" sz="1000" dirty="0" smtClean="0">
                <a:solidFill>
                  <a:schemeClr val="tx1"/>
                </a:solidFill>
              </a:rPr>
              <a:t> А.Р.</a:t>
            </a:r>
            <a:endParaRPr lang="ru-RU" sz="1000" dirty="0" smtClean="0"/>
          </a:p>
        </p:txBody>
      </p:sp>
      <p:pic>
        <p:nvPicPr>
          <p:cNvPr id="7886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3357563"/>
            <a:ext cx="26638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Дата 3"/>
          <p:cNvSpPr txBox="1">
            <a:spLocks/>
          </p:cNvSpPr>
          <p:nvPr/>
        </p:nvSpPr>
        <p:spPr>
          <a:xfrm>
            <a:off x="6011863" y="5734050"/>
            <a:ext cx="3132137" cy="446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just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Победители и призеры Открытого Первенства ДЮСШ по стилевому каратэ, 17.05.2014</a:t>
            </a:r>
            <a:endParaRPr lang="ru-RU" dirty="0"/>
          </a:p>
        </p:txBody>
      </p:sp>
      <p:sp>
        <p:nvSpPr>
          <p:cNvPr id="21" name="Нижний колонтитул 4"/>
          <p:cNvSpPr>
            <a:spLocks/>
          </p:cNvSpPr>
          <p:nvPr/>
        </p:nvSpPr>
        <p:spPr bwMode="auto">
          <a:xfrm>
            <a:off x="0" y="6308725"/>
            <a:ext cx="9144000" cy="365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Тренер-преподаватель первой категории  ДЮСШ: Подкосов Анатолий Романович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26638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3"/>
          <p:cNvSpPr txBox="1">
            <a:spLocks/>
          </p:cNvSpPr>
          <p:nvPr/>
        </p:nvSpPr>
        <p:spPr>
          <a:xfrm>
            <a:off x="323850" y="2565400"/>
            <a:ext cx="2735263" cy="7191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just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Чествование Серебряных призеров Кубка Ярославской области по фитнес-аэробике, 01.06.2014</a:t>
            </a:r>
            <a:endParaRPr lang="ru-RU" dirty="0"/>
          </a:p>
        </p:txBody>
      </p:sp>
      <p:pic>
        <p:nvPicPr>
          <p:cNvPr id="79876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404813"/>
            <a:ext cx="3105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5"/>
          <p:cNvSpPr>
            <a:spLocks/>
          </p:cNvSpPr>
          <p:nvPr/>
        </p:nvSpPr>
        <p:spPr bwMode="auto">
          <a:xfrm>
            <a:off x="5940425" y="2781300"/>
            <a:ext cx="3105150" cy="433388"/>
          </a:xfrm>
          <a:prstGeom prst="rect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algn="just">
              <a:defRPr sz="1000" dirty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latin typeface="+mn-lt"/>
              </a:rPr>
              <a:t>Призёры Первенства ДЮСШ по фитнес аэробике, 25.05.2014 г.</a:t>
            </a:r>
            <a:endParaRPr lang="ru-RU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79878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1341438"/>
            <a:ext cx="23812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Дата 3"/>
          <p:cNvSpPr txBox="1">
            <a:spLocks/>
          </p:cNvSpPr>
          <p:nvPr/>
        </p:nvSpPr>
        <p:spPr>
          <a:xfrm>
            <a:off x="3348038" y="4508500"/>
            <a:ext cx="2384425" cy="5667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just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Серебряные призеры Кубка Ярославской области по </a:t>
            </a:r>
            <a:r>
              <a:rPr lang="ru-RU" dirty="0" err="1" smtClean="0"/>
              <a:t>фитнес-аэробике</a:t>
            </a:r>
            <a:r>
              <a:rPr lang="ru-RU" dirty="0" smtClean="0"/>
              <a:t> 2013-2014 учебного года</a:t>
            </a:r>
            <a:endParaRPr lang="ru-RU" dirty="0"/>
          </a:p>
        </p:txBody>
      </p:sp>
      <p:pic>
        <p:nvPicPr>
          <p:cNvPr id="79880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284538"/>
            <a:ext cx="3105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5"/>
          <p:cNvSpPr txBox="1">
            <a:spLocks/>
          </p:cNvSpPr>
          <p:nvPr/>
        </p:nvSpPr>
        <p:spPr>
          <a:xfrm>
            <a:off x="5867400" y="5589588"/>
            <a:ext cx="3105150" cy="612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schemeClr val="tx1"/>
                </a:solidFill>
              </a:rPr>
              <a:t>Учащиеся отделения Аэробика на торжественной встрече детско-юношеского СВЕРХМАРАФОНА 2014 г. "ДЕТИ ПРОТИВ НАРКОТИКОВ", 15.06.2014 г.</a:t>
            </a:r>
          </a:p>
        </p:txBody>
      </p:sp>
      <p:pic>
        <p:nvPicPr>
          <p:cNvPr id="7988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284538"/>
            <a:ext cx="310197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Дата 3"/>
          <p:cNvSpPr>
            <a:spLocks/>
          </p:cNvSpPr>
          <p:nvPr/>
        </p:nvSpPr>
        <p:spPr bwMode="auto">
          <a:xfrm>
            <a:off x="0" y="5589588"/>
            <a:ext cx="3105150" cy="792162"/>
          </a:xfrm>
          <a:prstGeom prst="rect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algn="just">
              <a:defRPr sz="1000" dirty="0" smtClean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>
                <a:latin typeface="+mn-lt"/>
              </a:rPr>
              <a:t>Учащиеся отделения Аэробика возложили цветы к памятнику "Неизвестного солдата" в </a:t>
            </a:r>
            <a:r>
              <a:rPr lang="ru-RU" err="1">
                <a:latin typeface="+mn-lt"/>
              </a:rPr>
              <a:t>п.Борисоглебский</a:t>
            </a:r>
            <a:r>
              <a:rPr lang="ru-RU">
                <a:latin typeface="+mn-lt"/>
              </a:rPr>
              <a:t> на митинге "Памяти и скорби", 22.06.2014 г.</a:t>
            </a:r>
          </a:p>
        </p:txBody>
      </p:sp>
      <p:sp>
        <p:nvSpPr>
          <p:cNvPr id="19" name="Нижний колонтитул 4"/>
          <p:cNvSpPr>
            <a:spLocks/>
          </p:cNvSpPr>
          <p:nvPr/>
        </p:nvSpPr>
        <p:spPr bwMode="auto">
          <a:xfrm>
            <a:off x="0" y="6381750"/>
            <a:ext cx="9144000" cy="365125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Тренер-преподаватель  ДЮСШ: Лагунина Ольга Юрьевна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Объект 1"/>
          <p:cNvGraphicFramePr>
            <a:graphicFrameLocks/>
          </p:cNvGraphicFramePr>
          <p:nvPr/>
        </p:nvGraphicFramePr>
        <p:xfrm>
          <a:off x="4429125" y="1428750"/>
          <a:ext cx="4176713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Диаграмма" r:id="rId3" imgW="4838700" imgH="2619375" progId="Excel.Chart.8">
                  <p:embed/>
                </p:oleObj>
              </mc:Choice>
              <mc:Fallback>
                <p:oleObj name="Диаграмма" r:id="rId3" imgW="4838700" imgH="2619375" progId="Excel.Chart.8">
                  <p:embed/>
                  <p:pic>
                    <p:nvPicPr>
                      <p:cNvPr id="0" name="Объект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113"/>
                      <a:stretch>
                        <a:fillRect/>
                      </a:stretch>
                    </p:blipFill>
                    <p:spPr bwMode="auto">
                      <a:xfrm>
                        <a:off x="4429125" y="1428750"/>
                        <a:ext cx="4176713" cy="2500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7088" y="1989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843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9" name="Rectangle 5"/>
          <p:cNvSpPr>
            <a:spLocks/>
          </p:cNvSpPr>
          <p:nvPr/>
        </p:nvSpPr>
        <p:spPr bwMode="auto">
          <a:xfrm>
            <a:off x="4572000" y="4005263"/>
            <a:ext cx="38893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bg1"/>
                </a:solidFill>
                <a:latin typeface="Candara" pitchFamily="34" charset="0"/>
              </a:rPr>
              <a:t>Курсы повышения квалификации 2013 – 2014 учебный год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0" y="-1900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836988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0001" name="Group 17"/>
          <p:cNvGraphicFramePr>
            <a:graphicFrameLocks noGrp="1"/>
          </p:cNvGraphicFramePr>
          <p:nvPr/>
        </p:nvGraphicFramePr>
        <p:xfrm>
          <a:off x="0" y="-1900238"/>
          <a:ext cx="207963" cy="7548563"/>
        </p:xfrm>
        <a:graphic>
          <a:graphicData uri="http://schemas.openxmlformats.org/drawingml/2006/table">
            <a:tbl>
              <a:tblPr/>
              <a:tblGrid>
                <a:gridCol w="208002"/>
              </a:tblGrid>
              <a:tr h="7548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00000"/>
                        <a:buFont typeface="Symbol" pitchFamily="18" charset="2"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301" marR="9130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4" name="Rectangle 18"/>
          <p:cNvSpPr>
            <a:spLocks noChangeArrowheads="1"/>
          </p:cNvSpPr>
          <p:nvPr/>
        </p:nvSpPr>
        <p:spPr bwMode="auto">
          <a:xfrm>
            <a:off x="0" y="5648325"/>
            <a:ext cx="1841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>
                <a:latin typeface="Candara" pitchFamily="34" charset="0"/>
              </a:rPr>
              <a:t/>
            </a:r>
            <a:br>
              <a:rPr lang="ru-RU">
                <a:latin typeface="Candara" pitchFamily="34" charset="0"/>
              </a:rPr>
            </a:br>
            <a:endParaRPr lang="ru-RU">
              <a:latin typeface="Candara" pitchFamily="34" charset="0"/>
            </a:endParaRPr>
          </a:p>
          <a:p>
            <a:pPr eaLnBrk="0" hangingPunct="0"/>
            <a:endParaRPr lang="ru-RU">
              <a:latin typeface="Candara" pitchFamily="34" charset="0"/>
            </a:endParaRPr>
          </a:p>
        </p:txBody>
      </p:sp>
      <p:sp>
        <p:nvSpPr>
          <p:cNvPr id="1035" name="TextBox 14"/>
          <p:cNvSpPr txBox="1">
            <a:spLocks noChangeArrowheads="1"/>
          </p:cNvSpPr>
          <p:nvPr/>
        </p:nvSpPr>
        <p:spPr bwMode="auto">
          <a:xfrm>
            <a:off x="500063" y="357188"/>
            <a:ext cx="8072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>
                <a:solidFill>
                  <a:schemeClr val="bg1"/>
                </a:solidFill>
              </a:rPr>
              <a:t>МБОУ  ДПО «Центр сопровождения участников образовательного процесса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/>
          </p:nvPr>
        </p:nvSpPr>
        <p:spPr>
          <a:xfrm>
            <a:off x="539750" y="692150"/>
            <a:ext cx="8229600" cy="1252538"/>
          </a:xfrm>
        </p:spPr>
        <p:txBody>
          <a:bodyPr/>
          <a:lstStyle/>
          <a:p>
            <a:r>
              <a:rPr lang="ru-RU" sz="4000" b="1" smtClean="0">
                <a:solidFill>
                  <a:srgbClr val="FFFF00"/>
                </a:solidFill>
              </a:rPr>
              <a:t>Борисоглебская средняя общеобразовательная школа №</a:t>
            </a:r>
            <a:r>
              <a:rPr lang="ru-RU" b="1" smtClean="0">
                <a:solidFill>
                  <a:srgbClr val="FFFF00"/>
                </a:solidFill>
              </a:rPr>
              <a:t> 1</a:t>
            </a:r>
            <a:br>
              <a:rPr lang="ru-RU" b="1" smtClean="0">
                <a:solidFill>
                  <a:srgbClr val="FFFF00"/>
                </a:solidFill>
              </a:rPr>
            </a:br>
            <a:endParaRPr lang="ru-RU" b="1" smtClean="0">
              <a:solidFill>
                <a:srgbClr val="FFFF00"/>
              </a:solidFill>
            </a:endParaRP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1989138"/>
            <a:ext cx="583247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/>
          </p:nvPr>
        </p:nvSpPr>
        <p:spPr>
          <a:xfrm>
            <a:off x="3708400" y="338138"/>
            <a:ext cx="4978400" cy="1252537"/>
          </a:xfrm>
        </p:spPr>
        <p:txBody>
          <a:bodyPr/>
          <a:lstStyle/>
          <a:p>
            <a:r>
              <a:rPr lang="ru-RU" smtClean="0">
                <a:latin typeface="Arial" charset="0"/>
              </a:rPr>
              <a:t>Первые курсанты </a:t>
            </a:r>
          </a:p>
        </p:txBody>
      </p:sp>
      <p:pic>
        <p:nvPicPr>
          <p:cNvPr id="126981" name="Picture 5" descr="DSC_0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3024188" cy="30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0" name="Picture 4" descr="DSCN44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6121400" cy="45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5" name="Picture 7" descr="Изображение 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196975"/>
            <a:ext cx="3708400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0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  <a:latin typeface="Arial" charset="0"/>
              </a:rPr>
              <a:t>Методическая конференция педагогов ДОУ</a:t>
            </a:r>
          </a:p>
        </p:txBody>
      </p:sp>
      <p:pic>
        <p:nvPicPr>
          <p:cNvPr id="124932" name="Picture 4" descr="Изображение 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981075"/>
            <a:ext cx="2466975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5" descr="Изображение 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3644900"/>
            <a:ext cx="4632325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Конкурсы профессионального мастерства</a:t>
            </a:r>
          </a:p>
        </p:txBody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>
          <a:xfrm>
            <a:off x="684213" y="4221163"/>
            <a:ext cx="2592387" cy="936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ru-RU" b="1" smtClean="0"/>
              <a:t>Бухалова Татьяна Юрьевна</a:t>
            </a:r>
          </a:p>
        </p:txBody>
      </p:sp>
      <p:sp>
        <p:nvSpPr>
          <p:cNvPr id="80900" name="Rectangle 4"/>
          <p:cNvSpPr>
            <a:spLocks/>
          </p:cNvSpPr>
          <p:nvPr/>
        </p:nvSpPr>
        <p:spPr bwMode="auto">
          <a:xfrm>
            <a:off x="1116013" y="5705475"/>
            <a:ext cx="71278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3200" b="1">
                <a:solidFill>
                  <a:schemeClr val="tx2"/>
                </a:solidFill>
                <a:latin typeface="Candara" pitchFamily="34" charset="0"/>
              </a:rPr>
              <a:t>Конкурс </a:t>
            </a:r>
            <a:r>
              <a:rPr lang="ru-RU" sz="3200" b="1">
                <a:solidFill>
                  <a:schemeClr val="tx2"/>
                </a:solidFill>
              </a:rPr>
              <a:t>лучших учителей в рамках ПНП «Образование»</a:t>
            </a:r>
          </a:p>
        </p:txBody>
      </p:sp>
      <p:sp>
        <p:nvSpPr>
          <p:cNvPr id="80901" name="Rectangle 5"/>
          <p:cNvSpPr>
            <a:spLocks/>
          </p:cNvSpPr>
          <p:nvPr/>
        </p:nvSpPr>
        <p:spPr bwMode="auto">
          <a:xfrm>
            <a:off x="5651500" y="4581525"/>
            <a:ext cx="30241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Борисенко </a:t>
            </a:r>
            <a:r>
              <a:rPr lang="ru-RU" sz="2400" b="1">
                <a:solidFill>
                  <a:schemeClr val="tx2"/>
                </a:solidFill>
              </a:rPr>
              <a:t>Л</a:t>
            </a: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юдмила Владимировна</a:t>
            </a:r>
          </a:p>
        </p:txBody>
      </p:sp>
      <p:pic>
        <p:nvPicPr>
          <p:cNvPr id="80906" name="Picture 10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00" y="1484313"/>
            <a:ext cx="2114550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205038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Dir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333375"/>
            <a:ext cx="2501900" cy="33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 descr="p2_pic_0089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61"/>
          <a:stretch>
            <a:fillRect/>
          </a:stretch>
        </p:blipFill>
        <p:spPr>
          <a:xfrm>
            <a:off x="6372225" y="1196975"/>
            <a:ext cx="2589213" cy="3451225"/>
          </a:xfrm>
        </p:spPr>
      </p:pic>
      <p:sp>
        <p:nvSpPr>
          <p:cNvPr id="125959" name="Rectangle 8"/>
          <p:cNvSpPr>
            <a:spLocks/>
          </p:cNvSpPr>
          <p:nvPr/>
        </p:nvSpPr>
        <p:spPr bwMode="auto">
          <a:xfrm>
            <a:off x="1258888" y="5589588"/>
            <a:ext cx="72009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Конкурс </a:t>
            </a:r>
          </a:p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chemeClr val="tx2"/>
                </a:solidFill>
                <a:latin typeface="Candara" pitchFamily="34" charset="0"/>
              </a:rPr>
              <a:t>«За нравственный подвиг учителя»</a:t>
            </a:r>
          </a:p>
        </p:txBody>
      </p:sp>
      <p:sp>
        <p:nvSpPr>
          <p:cNvPr id="125960" name="Rectangle 7"/>
          <p:cNvSpPr>
            <a:spLocks/>
          </p:cNvSpPr>
          <p:nvPr/>
        </p:nvSpPr>
        <p:spPr bwMode="auto">
          <a:xfrm>
            <a:off x="3492500" y="3789363"/>
            <a:ext cx="266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00" b="1">
                <a:solidFill>
                  <a:schemeClr val="tx2"/>
                </a:solidFill>
                <a:latin typeface="Candara" pitchFamily="34" charset="0"/>
              </a:rPr>
              <a:t>Мартышин</a:t>
            </a:r>
            <a:r>
              <a:rPr lang="ru-RU" sz="1600" b="1">
                <a:solidFill>
                  <a:schemeClr val="tx2"/>
                </a:solidFill>
              </a:rPr>
              <a:t> </a:t>
            </a:r>
            <a:r>
              <a:rPr lang="ru-RU" sz="1600" b="1">
                <a:solidFill>
                  <a:schemeClr val="tx2"/>
                </a:solidFill>
                <a:latin typeface="Candara" pitchFamily="34" charset="0"/>
              </a:rPr>
              <a:t>Владимир</a:t>
            </a:r>
            <a:endParaRPr lang="ru-RU" sz="1600" b="1">
              <a:solidFill>
                <a:schemeClr val="tx2"/>
              </a:solidFill>
            </a:endParaRPr>
          </a:p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00" b="1">
                <a:solidFill>
                  <a:schemeClr val="tx2"/>
                </a:solidFill>
                <a:latin typeface="Candara" pitchFamily="34" charset="0"/>
              </a:rPr>
              <a:t>Сергеевич</a:t>
            </a:r>
          </a:p>
        </p:txBody>
      </p:sp>
      <p:sp>
        <p:nvSpPr>
          <p:cNvPr id="125961" name="Rectangle 6"/>
          <p:cNvSpPr>
            <a:spLocks/>
          </p:cNvSpPr>
          <p:nvPr/>
        </p:nvSpPr>
        <p:spPr bwMode="auto">
          <a:xfrm>
            <a:off x="6156325" y="4868863"/>
            <a:ext cx="28082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00">
                <a:solidFill>
                  <a:schemeClr val="tx2"/>
                </a:solidFill>
              </a:rPr>
              <a:t>Воронович     Александра</a:t>
            </a:r>
          </a:p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00">
                <a:solidFill>
                  <a:schemeClr val="tx2"/>
                </a:solidFill>
              </a:rPr>
              <a:t>Яковлевна</a:t>
            </a:r>
          </a:p>
        </p:txBody>
      </p:sp>
      <p:sp>
        <p:nvSpPr>
          <p:cNvPr id="125962" name="Rectangle 6"/>
          <p:cNvSpPr>
            <a:spLocks/>
          </p:cNvSpPr>
          <p:nvPr/>
        </p:nvSpPr>
        <p:spPr bwMode="auto">
          <a:xfrm>
            <a:off x="684213" y="4724400"/>
            <a:ext cx="23764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00" b="1">
                <a:solidFill>
                  <a:schemeClr val="tx2"/>
                </a:solidFill>
                <a:latin typeface="Candara" pitchFamily="34" charset="0"/>
              </a:rPr>
              <a:t>Щукина</a:t>
            </a:r>
            <a:r>
              <a:rPr lang="ru-RU" sz="1600" b="1">
                <a:solidFill>
                  <a:schemeClr val="tx2"/>
                </a:solidFill>
              </a:rPr>
              <a:t> </a:t>
            </a:r>
            <a:r>
              <a:rPr lang="ru-RU" sz="1600" b="1">
                <a:solidFill>
                  <a:schemeClr val="tx2"/>
                </a:solidFill>
                <a:latin typeface="Candara" pitchFamily="34" charset="0"/>
              </a:rPr>
              <a:t>Светлана Ференцевна</a:t>
            </a:r>
          </a:p>
        </p:txBody>
      </p:sp>
      <p:pic>
        <p:nvPicPr>
          <p:cNvPr id="125963" name="Picture 11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2220912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/>
          </p:nvPr>
        </p:nvSpPr>
        <p:spPr>
          <a:xfrm>
            <a:off x="468313" y="333375"/>
            <a:ext cx="4679950" cy="1252538"/>
          </a:xfrm>
        </p:spPr>
        <p:txBody>
          <a:bodyPr/>
          <a:lstStyle/>
          <a:p>
            <a:r>
              <a:rPr lang="ru-RU" sz="3200" b="1" smtClean="0">
                <a:solidFill>
                  <a:schemeClr val="bg1"/>
                </a:solidFill>
                <a:latin typeface="Arial" charset="0"/>
              </a:rPr>
              <a:t>Экскурсионная поездка в г. Санкт –Петербург</a:t>
            </a:r>
          </a:p>
        </p:txBody>
      </p:sp>
      <p:pic>
        <p:nvPicPr>
          <p:cNvPr id="123908" name="Picture 4" descr="IMG_1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620713"/>
            <a:ext cx="3432175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9" name="Picture 5" descr="IMG_16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96887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0" name="Picture 6" descr="IMG_18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4292600"/>
            <a:ext cx="5832475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684213" y="765175"/>
            <a:ext cx="79200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200" b="1">
                <a:solidFill>
                  <a:schemeClr val="bg1"/>
                </a:solidFill>
                <a:cs typeface="Arial" charset="0"/>
              </a:rPr>
              <a:t>Служба практической психологии</a:t>
            </a:r>
            <a:endParaRPr lang="ru-RU" sz="3200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82949" name="Объект 1"/>
          <p:cNvGraphicFramePr>
            <a:graphicFrameLocks/>
          </p:cNvGraphicFramePr>
          <p:nvPr/>
        </p:nvGraphicFramePr>
        <p:xfrm>
          <a:off x="428625" y="2000250"/>
          <a:ext cx="8215313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2" r:id="rId3" imgW="8218120" imgH="4499238" progId="Excel.Chart.8">
                  <p:embed/>
                </p:oleObj>
              </mc:Choice>
              <mc:Fallback>
                <p:oleObj r:id="rId3" imgW="8218120" imgH="4499238" progId="Excel.Chart.8">
                  <p:embed/>
                  <p:pic>
                    <p:nvPicPr>
                      <p:cNvPr id="0" name="Объект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2000250"/>
                        <a:ext cx="8215313" cy="449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/>
          </p:nvPr>
        </p:nvSpPr>
        <p:spPr>
          <a:xfrm>
            <a:off x="684213" y="2565400"/>
            <a:ext cx="8229600" cy="1252538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chemeClr val="tx2"/>
                </a:solidFill>
                <a:latin typeface="Comic Sans MS" pitchFamily="66" charset="0"/>
              </a:rPr>
              <a:t>С началом учебного года, дорогие коллеги!</a:t>
            </a:r>
            <a:br>
              <a:rPr lang="ru-RU" sz="4800" b="1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ru-RU" sz="4800" b="1" smtClean="0">
                <a:solidFill>
                  <a:schemeClr val="tx2"/>
                </a:solidFill>
                <a:latin typeface="Comic Sans MS" pitchFamily="66" charset="0"/>
              </a:rPr>
              <a:t/>
            </a:r>
            <a:br>
              <a:rPr lang="ru-RU" sz="4800" b="1" smtClean="0">
                <a:solidFill>
                  <a:schemeClr val="tx2"/>
                </a:solidFill>
                <a:latin typeface="Comic Sans MS" pitchFamily="66" charset="0"/>
              </a:rPr>
            </a:br>
            <a:r>
              <a:rPr lang="ru-RU" sz="4800" b="1" smtClean="0">
                <a:solidFill>
                  <a:schemeClr val="tx2"/>
                </a:solidFill>
                <a:latin typeface="Comic Sans MS" pitchFamily="66" charset="0"/>
              </a:rPr>
              <a:t>Дорогу осилит идущий!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188913"/>
            <a:ext cx="8497887" cy="969962"/>
          </a:xfrm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ru-RU" smtClean="0">
                <a:latin typeface="Candara" pitchFamily="34" charset="0"/>
              </a:rPr>
              <a:t>Воспитательная работа школы ведется под девизом: 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2800" b="1" smtClean="0">
                <a:latin typeface="Candara" pitchFamily="34" charset="0"/>
              </a:rPr>
              <a:t>«Семья вместе и душа на месте»</a:t>
            </a:r>
          </a:p>
        </p:txBody>
      </p:sp>
      <p:pic>
        <p:nvPicPr>
          <p:cNvPr id="15363" name="Picture 4" descr="IMG_26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0417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IMG_26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3561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 descr="_MG_08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4149725"/>
            <a:ext cx="3600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" descr="_MG_09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005263"/>
            <a:ext cx="3960813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/>
          </p:cNvSpPr>
          <p:nvPr>
            <p:ph type="body" idx="4294967295"/>
          </p:nvPr>
        </p:nvSpPr>
        <p:spPr>
          <a:xfrm>
            <a:off x="871538" y="4149725"/>
            <a:ext cx="7877175" cy="1976438"/>
          </a:xfrm>
        </p:spPr>
        <p:txBody>
          <a:bodyPr/>
          <a:lstStyle/>
          <a:p>
            <a:pPr algn="ctr" eaLnBrk="1" hangingPunct="1">
              <a:buFont typeface="Symbol" pitchFamily="18" charset="2"/>
              <a:buNone/>
            </a:pPr>
            <a:r>
              <a:rPr lang="ru-RU" sz="3600" b="1" smtClean="0">
                <a:latin typeface="Candara" pitchFamily="34" charset="0"/>
              </a:rPr>
              <a:t>Всероссийская олимпиада</a:t>
            </a:r>
          </a:p>
          <a:p>
            <a:pPr algn="ctr" eaLnBrk="1" hangingPunct="1">
              <a:buFont typeface="Symbol" pitchFamily="18" charset="2"/>
              <a:buNone/>
            </a:pPr>
            <a:r>
              <a:rPr lang="ru-RU" sz="3600" b="1" smtClean="0">
                <a:latin typeface="Candara" pitchFamily="34" charset="0"/>
              </a:rPr>
              <a:t>«Поддержка талантливой молодежи»</a:t>
            </a:r>
          </a:p>
        </p:txBody>
      </p:sp>
      <p:pic>
        <p:nvPicPr>
          <p:cNvPr id="17412" name="Picture 4" descr="_MG_2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9608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_MG_08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981075"/>
            <a:ext cx="45466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Волна">
  <a:themeElements>
    <a:clrScheme name="5_Волна 1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FFFFFF"/>
      </a:accent3>
      <a:accent4>
        <a:srgbClr val="000000"/>
      </a:accent4>
      <a:accent5>
        <a:srgbClr val="ADD7FE"/>
      </a:accent5>
      <a:accent6>
        <a:srgbClr val="3E77BF"/>
      </a:accent6>
      <a:hlink>
        <a:srgbClr val="0080FF"/>
      </a:hlink>
      <a:folHlink>
        <a:srgbClr val="5EAEFF"/>
      </a:folHlink>
    </a:clrScheme>
    <a:fontScheme name="5_Волна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Волна 1">
        <a:dk1>
          <a:srgbClr val="000000"/>
        </a:dk1>
        <a:lt1>
          <a:srgbClr val="FFFFFF"/>
        </a:lt1>
        <a:dk2>
          <a:srgbClr val="073E87"/>
        </a:dk2>
        <a:lt2>
          <a:srgbClr val="C6E7FC"/>
        </a:lt2>
        <a:accent1>
          <a:srgbClr val="31B6FD"/>
        </a:accent1>
        <a:accent2>
          <a:srgbClr val="4584D3"/>
        </a:accent2>
        <a:accent3>
          <a:srgbClr val="FFFFFF"/>
        </a:accent3>
        <a:accent4>
          <a:srgbClr val="000000"/>
        </a:accent4>
        <a:accent5>
          <a:srgbClr val="ADD7FE"/>
        </a:accent5>
        <a:accent6>
          <a:srgbClr val="3E77BF"/>
        </a:accent6>
        <a:hlink>
          <a:srgbClr val="0080FF"/>
        </a:hlink>
        <a:folHlink>
          <a:srgbClr val="5EAE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7_Волн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1377</TotalTime>
  <Words>974</Words>
  <Application>Microsoft Office PowerPoint</Application>
  <PresentationFormat>Экран (4:3)</PresentationFormat>
  <Paragraphs>184</Paragraphs>
  <Slides>76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8" baseType="lpstr">
      <vt:lpstr>Arial</vt:lpstr>
      <vt:lpstr>Candara</vt:lpstr>
      <vt:lpstr>Symbol</vt:lpstr>
      <vt:lpstr>Calibri</vt:lpstr>
      <vt:lpstr>Times New Roman</vt:lpstr>
      <vt:lpstr>Lucida Sans Unicode</vt:lpstr>
      <vt:lpstr>Book Antiqua</vt:lpstr>
      <vt:lpstr>Cambria</vt:lpstr>
      <vt:lpstr>Comic Sans MS</vt:lpstr>
      <vt:lpstr>5_Волна</vt:lpstr>
      <vt:lpstr>7_Волна</vt:lpstr>
      <vt:lpstr>Диаграмма Microsoft Office Excel</vt:lpstr>
      <vt:lpstr> Яркие моменты в жизни образовательных учреждений Борисоглебского муниципального района   2013 -2014 учебного года</vt:lpstr>
      <vt:lpstr>МОУ Андреевская СОШ  Традиционные творческие встречи с известными людьми района </vt:lpstr>
      <vt:lpstr>Балы для начальной школы </vt:lpstr>
      <vt:lpstr>«Неделя науки» для основной и средней школы и «Неделя начальной школы»</vt:lpstr>
      <vt:lpstr>68 областной туристический слет</vt:lpstr>
      <vt:lpstr>Кудрявцева Анастасия – золотая медалистка школы  </vt:lpstr>
      <vt:lpstr>Борисоглебская средняя общеобразовательная школа № 1 </vt:lpstr>
      <vt:lpstr>Презентация PowerPoint</vt:lpstr>
      <vt:lpstr>Презентация PowerPoint</vt:lpstr>
      <vt:lpstr>Поход в Крым</vt:lpstr>
      <vt:lpstr>Борисоглебская средняя общеобразовательная школа № 2</vt:lpstr>
      <vt:lpstr>Результаты ЕГЭ 2014 года</vt:lpstr>
      <vt:lpstr>Призеры областных предметных олимпиад</vt:lpstr>
      <vt:lpstr>Победители и призеры</vt:lpstr>
      <vt:lpstr>Профильный лагерь «Робинзон-2014»</vt:lpstr>
      <vt:lpstr>Школьные Олимпийские Игры февраль - 2014</vt:lpstr>
      <vt:lpstr>Вощажниковская средняя общеобразовательная школа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«Созидание»</vt:lpstr>
      <vt:lpstr>Высоковская СОШ</vt:lpstr>
      <vt:lpstr>Мастер класс  «Виртуальный музей» на Всероссийской конференции</vt:lpstr>
      <vt:lpstr>Презентация PowerPoint</vt:lpstr>
      <vt:lpstr> Командная эстафета фестиваля «Команда будущих олимпийцев»  -   2 место </vt:lpstr>
      <vt:lpstr>Экскурсия  «Край, в котором ты живешь»</vt:lpstr>
      <vt:lpstr>Муниципальный конкурс  «Лучшее мероприятие духовно-нравственной направленности»</vt:lpstr>
      <vt:lpstr>                 Участница конкурса лучших учителей в рамках  ПНП «Образование»</vt:lpstr>
      <vt:lpstr>МОУ Краснооктябрьская СОШ Конференция «Сохранение добрых традиций земли Борисоглебской»</vt:lpstr>
      <vt:lpstr>Участники акции «Сохраним Ярославскую область чистой»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МОУ Юркинская ООШ</vt:lpstr>
      <vt:lpstr>Презентация PowerPoint</vt:lpstr>
      <vt:lpstr>Презентация PowerPoint</vt:lpstr>
      <vt:lpstr>МОУ Яковцевская ООШ</vt:lpstr>
      <vt:lpstr>Наши выпускники</vt:lpstr>
      <vt:lpstr>Встречи с ветеранами ВОВ и  труженицами тыла</vt:lpstr>
      <vt:lpstr>Презентация PowerPoint</vt:lpstr>
      <vt:lpstr>Лучшие моменты школьной жизни</vt:lpstr>
      <vt:lpstr>Летний оздоровительный лагерь</vt:lpstr>
      <vt:lpstr>Из жизни дошкольной группы</vt:lpstr>
      <vt:lpstr>Презентация PowerPoint</vt:lpstr>
      <vt:lpstr>МБДОУ «Звездочка»</vt:lpstr>
      <vt:lpstr>МБДОУ «Теремок»</vt:lpstr>
      <vt:lpstr>МБДОУ «Сказка»</vt:lpstr>
      <vt:lpstr>МБДОУ «Колосок»</vt:lpstr>
      <vt:lpstr>МБДОУ «Сказка» д. Селище</vt:lpstr>
      <vt:lpstr>МБДОУ «Колокольчик»</vt:lpstr>
      <vt:lpstr>Презентация PowerPoint</vt:lpstr>
      <vt:lpstr>Презентация PowerPoint</vt:lpstr>
      <vt:lpstr>Презентация PowerPoint</vt:lpstr>
      <vt:lpstr>МОУ  ДОД    ДЮСШ Мини-футбол  г. Ярославль</vt:lpstr>
      <vt:lpstr>Презентация PowerPoint</vt:lpstr>
      <vt:lpstr>Презентация PowerPoint</vt:lpstr>
      <vt:lpstr>Презентация PowerPoint</vt:lpstr>
      <vt:lpstr>Первые курсанты </vt:lpstr>
      <vt:lpstr>Методическая конференция педагогов ДОУ</vt:lpstr>
      <vt:lpstr>Конкурсы профессионального мастерства</vt:lpstr>
      <vt:lpstr>Презентация PowerPoint</vt:lpstr>
      <vt:lpstr>Экскурсионная поездка в г. Санкт –Петербург</vt:lpstr>
      <vt:lpstr>Презентация PowerPoint</vt:lpstr>
      <vt:lpstr>С началом учебного года, дорогие коллеги!  Дорогу осилит идущий!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Борисоглебская средняя общеобразовательная школа № 2</dc:title>
  <dc:creator>Пользователь</dc:creator>
  <cp:lastModifiedBy>Ржаников</cp:lastModifiedBy>
  <cp:revision>39</cp:revision>
  <dcterms:created xsi:type="dcterms:W3CDTF">2014-08-14T10:20:41Z</dcterms:created>
  <dcterms:modified xsi:type="dcterms:W3CDTF">2020-05-25T09:29:42Z</dcterms:modified>
</cp:coreProperties>
</file>